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2" r:id="rId2"/>
    <p:sldId id="276" r:id="rId3"/>
    <p:sldId id="284" r:id="rId4"/>
    <p:sldId id="277" r:id="rId5"/>
    <p:sldId id="275" r:id="rId6"/>
    <p:sldId id="285" r:id="rId7"/>
    <p:sldId id="286" r:id="rId8"/>
    <p:sldId id="287" r:id="rId9"/>
    <p:sldId id="289" r:id="rId10"/>
    <p:sldId id="283" r:id="rId11"/>
    <p:sldId id="294" r:id="rId12"/>
    <p:sldId id="299" r:id="rId13"/>
    <p:sldId id="296" r:id="rId14"/>
    <p:sldId id="298" r:id="rId15"/>
    <p:sldId id="297" r:id="rId16"/>
    <p:sldId id="28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75307" autoAdjust="0"/>
  </p:normalViewPr>
  <p:slideViewPr>
    <p:cSldViewPr>
      <p:cViewPr>
        <p:scale>
          <a:sx n="60" d="100"/>
          <a:sy n="60" d="100"/>
        </p:scale>
        <p:origin x="-1572" y="-534"/>
      </p:cViewPr>
      <p:guideLst>
        <p:guide orient="horz" pos="2160"/>
        <p:guide pos="2880"/>
      </p:guideLst>
    </p:cSldViewPr>
  </p:slideViewPr>
  <p:outlineViewPr>
    <p:cViewPr>
      <p:scale>
        <a:sx n="33" d="100"/>
        <a:sy n="33" d="100"/>
      </p:scale>
      <p:origin x="0" y="41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BFC3BFA-A253-4021-9A67-E9D01E1AA486}" type="datetimeFigureOut">
              <a:rPr lang="en-US"/>
              <a:pPr>
                <a:defRPr/>
              </a:pPr>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569A1AA-D21E-47CB-9AAC-3478BDAEC75C}" type="slidenum">
              <a:rPr lang="en-US"/>
              <a:pPr>
                <a:defRPr/>
              </a:pPr>
              <a:t>‹#›</a:t>
            </a:fld>
            <a:endParaRPr lang="en-US"/>
          </a:p>
        </p:txBody>
      </p:sp>
    </p:spTree>
    <p:extLst>
      <p:ext uri="{BB962C8B-B14F-4D97-AF65-F5344CB8AC3E}">
        <p14:creationId xmlns="" xmlns:p14="http://schemas.microsoft.com/office/powerpoint/2010/main" val="3981629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78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E6200D8A-9C7F-4B57-9861-442FC36053B6}" type="slidenum">
              <a:rPr lang="en-US">
                <a:latin typeface="Calibri" pitchFamily="34" charset="0"/>
              </a:rPr>
              <a:pPr fontAlgn="base">
                <a:spcBef>
                  <a:spcPct val="0"/>
                </a:spcBef>
                <a:spcAft>
                  <a:spcPct val="0"/>
                </a:spcAft>
              </a:pPr>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endParaRPr lang="en-US" dirty="0" smtClean="0"/>
          </a:p>
        </p:txBody>
      </p:sp>
      <p:sp>
        <p:nvSpPr>
          <p:cNvPr id="399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53FEF20F-3675-4625-AEBC-A827AFE1532C}" type="slidenum">
              <a:rPr lang="en-US">
                <a:latin typeface="Calibri" pitchFamily="34" charset="0"/>
              </a:rPr>
              <a:pPr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DAB4BB85-602F-4244-BC37-4FC9C8F15E6B}"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4345C3C7-5EEE-4307-9BFE-A555068D3B78}"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40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CB18930A-8D3E-4196-8445-32C13C85FDA8}" type="slidenum">
              <a:rPr lang="en-US">
                <a:latin typeface="Calibri" pitchFamily="34" charset="0"/>
              </a:rPr>
              <a:pPr fontAlgn="base">
                <a:spcBef>
                  <a:spcPct val="0"/>
                </a:spcBef>
                <a:spcAft>
                  <a:spcPct val="0"/>
                </a:spcAft>
              </a:pPr>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Highlands county we have been able to automate our certificate redemptions process to the point of making it completely electronic in nature.  With this presentation I hope to show you how we have been able to accomplish this change and hopefully share with you ideas that you can take with you to possibly implement in your office.  </a:t>
            </a:r>
          </a:p>
          <a:p>
            <a:pPr>
              <a:spcBef>
                <a:spcPct val="0"/>
              </a:spcBef>
            </a:pPr>
            <a:endParaRPr lang="en-US" dirty="0" smtClean="0"/>
          </a:p>
          <a:p>
            <a:pPr>
              <a:spcBef>
                <a:spcPct val="0"/>
              </a:spcBef>
            </a:pPr>
            <a:endParaRPr lang="en-US" dirty="0" smtClean="0"/>
          </a:p>
          <a:p>
            <a:pPr>
              <a:spcBef>
                <a:spcPct val="0"/>
              </a:spcBef>
            </a:pPr>
            <a:r>
              <a:rPr lang="en-US" dirty="0" smtClean="0"/>
              <a:t>Overview of what I will cover</a:t>
            </a:r>
          </a:p>
          <a:p>
            <a:pPr>
              <a:spcBef>
                <a:spcPct val="0"/>
              </a:spcBef>
            </a:pPr>
            <a:endParaRPr lang="en-US" dirty="0" smtClean="0"/>
          </a:p>
          <a:p>
            <a:pPr>
              <a:spcBef>
                <a:spcPct val="0"/>
              </a:spcBef>
            </a:pPr>
            <a:r>
              <a:rPr lang="en-US" dirty="0" smtClean="0"/>
              <a:t>Caution!</a:t>
            </a:r>
            <a:r>
              <a:rPr lang="en-US" baseline="0" dirty="0" smtClean="0"/>
              <a:t>  This is where I warn you that I have added a few test questions to make sure you don’t fall asleep during my exciting discussion on redemptions.  So remember to take notes as you will be graded.  Actually what I have done is thrown in a few trivia questions that I hope will be fun for you and I have some chocolate to pass around for those that participate.  My goal is to make the presentation informative and lively for the time we have, so I hope that you as the audience will humor me and jump right in on the trivia when we get there.  </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725C12F7-540A-489C-A5A6-047489FD5203}" type="slidenum">
              <a:rPr lang="en-US">
                <a:latin typeface="Calibri" pitchFamily="34" charset="0"/>
              </a:rPr>
              <a:pPr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16E8E1E8-5D9B-4A0B-ADBD-A065F1D88974}"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6BB1BBA4-26A6-469C-A9ED-C2A85C79EBDC}" type="slidenum">
              <a:rPr lang="en-US">
                <a:latin typeface="Calibri" pitchFamily="34" charset="0"/>
              </a:rPr>
              <a:pPr fontAlgn="base">
                <a:spcBef>
                  <a:spcPct val="0"/>
                </a:spcBef>
                <a:spcAft>
                  <a:spcPct val="0"/>
                </a:spcAft>
              </a:pPr>
              <a:t>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660B2FD8-40CF-47AA-B4D8-CB75893A9D27}" type="slidenum">
              <a:rPr lang="en-US">
                <a:latin typeface="Calibri" pitchFamily="34" charset="0"/>
              </a:rPr>
              <a:pPr fontAlgn="base">
                <a:spcBef>
                  <a:spcPct val="0"/>
                </a:spcBef>
                <a:spcAft>
                  <a:spcPct val="0"/>
                </a:spcAft>
              </a:pPr>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FBF738FC-ED27-49A7-9CCF-9418BB5D7793}" type="slidenum">
              <a:rPr lang="en-US">
                <a:latin typeface="Calibri" pitchFamily="34" charset="0"/>
              </a:rPr>
              <a:pPr fontAlgn="base">
                <a:spcBef>
                  <a:spcPct val="0"/>
                </a:spcBef>
                <a:spcAft>
                  <a:spcPct val="0"/>
                </a:spcAft>
              </a:pPr>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6E72D3E3-90F3-4343-AFB5-0A88C3EA4D79}" type="slidenum">
              <a:rPr lang="en-US">
                <a:latin typeface="Calibri" pitchFamily="34" charset="0"/>
              </a:rPr>
              <a:pPr fontAlgn="base">
                <a:spcBef>
                  <a:spcPct val="0"/>
                </a:spcBef>
                <a:spcAft>
                  <a:spcPct val="0"/>
                </a:spcAft>
              </a:pPr>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endParaRPr lang="en-US" dirty="0"/>
          </a:p>
        </p:txBody>
      </p:sp>
      <p:sp>
        <p:nvSpPr>
          <p:cNvPr id="296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F76124FC-268E-4177-A6DC-3452D6917D9B}"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22CBBFA1-4B5F-43EB-87E5-1FF8AC89872E}" type="slidenum">
              <a:rPr lang="en-US">
                <a:latin typeface="Calibri" pitchFamily="34" charset="0"/>
              </a:rPr>
              <a:pPr fontAlgn="base">
                <a:spcBef>
                  <a:spcPct val="0"/>
                </a:spcBef>
                <a:spcAft>
                  <a:spcPct val="0"/>
                </a:spcAft>
              </a:pPr>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7D4DB86-865E-42BE-8A6A-AE31A455ED61}" type="datetimeFigureOut">
              <a:rPr lang="en-US"/>
              <a:pPr>
                <a:defRPr/>
              </a:pPr>
              <a:t>9/12/2012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CADBDE-9E78-4325-9535-510AF096AC7C}" type="slidenum">
              <a:rPr lang="en-US"/>
              <a:pPr>
                <a:defRPr/>
              </a:pPr>
              <a:t>‹#›</a:t>
            </a:fld>
            <a:endParaRPr lang="en-US"/>
          </a:p>
        </p:txBody>
      </p:sp>
    </p:spTree>
    <p:extLst>
      <p:ext uri="{BB962C8B-B14F-4D97-AF65-F5344CB8AC3E}">
        <p14:creationId xmlns="" xmlns:p14="http://schemas.microsoft.com/office/powerpoint/2010/main" val="7885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3D6BA8-8E24-44C5-9E94-5AEA1D0A6711}" type="datetimeFigureOut">
              <a:rPr lang="en-US"/>
              <a:pPr>
                <a:defRPr/>
              </a:pPr>
              <a:t>9/12/2012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B9A369-80FE-48D9-AEE1-14F62DB26704}" type="slidenum">
              <a:rPr lang="en-US"/>
              <a:pPr>
                <a:defRPr/>
              </a:pPr>
              <a:t>‹#›</a:t>
            </a:fld>
            <a:endParaRPr lang="en-US"/>
          </a:p>
        </p:txBody>
      </p:sp>
    </p:spTree>
    <p:extLst>
      <p:ext uri="{BB962C8B-B14F-4D97-AF65-F5344CB8AC3E}">
        <p14:creationId xmlns="" xmlns:p14="http://schemas.microsoft.com/office/powerpoint/2010/main" val="18926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B0E5ECB-881E-4962-ACF5-A5FBAF2564BE}" type="datetimeFigureOut">
              <a:rPr lang="en-US"/>
              <a:pPr>
                <a:defRPr/>
              </a:pPr>
              <a:t>9/12/2012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784C8F-6FE3-46E0-9945-8059AA0DE1D5}" type="slidenum">
              <a:rPr lang="en-US"/>
              <a:pPr>
                <a:defRPr/>
              </a:pPr>
              <a:t>‹#›</a:t>
            </a:fld>
            <a:endParaRPr lang="en-US"/>
          </a:p>
        </p:txBody>
      </p:sp>
    </p:spTree>
    <p:extLst>
      <p:ext uri="{BB962C8B-B14F-4D97-AF65-F5344CB8AC3E}">
        <p14:creationId xmlns="" xmlns:p14="http://schemas.microsoft.com/office/powerpoint/2010/main" val="66851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D140121-6A1B-484E-9EBC-3556D81A7F00}" type="datetimeFigureOut">
              <a:rPr lang="en-US"/>
              <a:pPr>
                <a:defRPr/>
              </a:pPr>
              <a:t>9/12/2012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3E89FB9-908A-4241-9F1B-7061B8A5E3F5}" type="slidenum">
              <a:rPr lang="en-US"/>
              <a:pPr>
                <a:defRPr/>
              </a:pPr>
              <a:t>‹#›</a:t>
            </a:fld>
            <a:endParaRPr lang="en-US"/>
          </a:p>
        </p:txBody>
      </p:sp>
    </p:spTree>
    <p:extLst>
      <p:ext uri="{BB962C8B-B14F-4D97-AF65-F5344CB8AC3E}">
        <p14:creationId xmlns="" xmlns:p14="http://schemas.microsoft.com/office/powerpoint/2010/main" val="99975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E49D5B-E16F-4257-8D41-DC6F48BE6F8F}" type="datetimeFigureOut">
              <a:rPr lang="en-US"/>
              <a:pPr>
                <a:defRPr/>
              </a:pPr>
              <a:t>9/12/2012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3AD67-C481-46D3-94C2-5CFFACDF082D}" type="slidenum">
              <a:rPr lang="en-US"/>
              <a:pPr>
                <a:defRPr/>
              </a:pPr>
              <a:t>‹#›</a:t>
            </a:fld>
            <a:endParaRPr lang="en-US"/>
          </a:p>
        </p:txBody>
      </p:sp>
    </p:spTree>
    <p:extLst>
      <p:ext uri="{BB962C8B-B14F-4D97-AF65-F5344CB8AC3E}">
        <p14:creationId xmlns="" xmlns:p14="http://schemas.microsoft.com/office/powerpoint/2010/main" val="13093836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75D5C5A-6F88-47D3-B69F-749FC0A92E8B}" type="datetimeFigureOut">
              <a:rPr lang="en-US"/>
              <a:pPr>
                <a:defRPr/>
              </a:pPr>
              <a:t>9/12/2012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EEC457F-93A4-40B1-8422-BBED2F9FA2FD}" type="slidenum">
              <a:rPr lang="en-US"/>
              <a:pPr>
                <a:defRPr/>
              </a:pPr>
              <a:t>‹#›</a:t>
            </a:fld>
            <a:endParaRPr lang="en-US"/>
          </a:p>
        </p:txBody>
      </p:sp>
    </p:spTree>
    <p:extLst>
      <p:ext uri="{BB962C8B-B14F-4D97-AF65-F5344CB8AC3E}">
        <p14:creationId xmlns="" xmlns:p14="http://schemas.microsoft.com/office/powerpoint/2010/main" val="89565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BF52119-4917-46F9-B082-451B9EDF988C}" type="datetimeFigureOut">
              <a:rPr lang="en-US"/>
              <a:pPr>
                <a:defRPr/>
              </a:pPr>
              <a:t>9/12/2012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2AA033F-BA96-47E4-98AF-FE8670690498}" type="slidenum">
              <a:rPr lang="en-US"/>
              <a:pPr>
                <a:defRPr/>
              </a:pPr>
              <a:t>‹#›</a:t>
            </a:fld>
            <a:endParaRPr lang="en-US"/>
          </a:p>
        </p:txBody>
      </p:sp>
    </p:spTree>
    <p:extLst>
      <p:ext uri="{BB962C8B-B14F-4D97-AF65-F5344CB8AC3E}">
        <p14:creationId xmlns="" xmlns:p14="http://schemas.microsoft.com/office/powerpoint/2010/main" val="231106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12E8BB4-7008-489D-8675-596CE57032D3}" type="datetimeFigureOut">
              <a:rPr lang="en-US"/>
              <a:pPr>
                <a:defRPr/>
              </a:pPr>
              <a:t>9/12/2012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332027B-DAE6-45D6-8AB4-D55C08D07ADA}" type="slidenum">
              <a:rPr lang="en-US"/>
              <a:pPr>
                <a:defRPr/>
              </a:pPr>
              <a:t>‹#›</a:t>
            </a:fld>
            <a:endParaRPr lang="en-US"/>
          </a:p>
        </p:txBody>
      </p:sp>
    </p:spTree>
    <p:extLst>
      <p:ext uri="{BB962C8B-B14F-4D97-AF65-F5344CB8AC3E}">
        <p14:creationId xmlns="" xmlns:p14="http://schemas.microsoft.com/office/powerpoint/2010/main" val="320046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D3FA99F-39D7-4503-8522-F4548118A1CA}" type="datetimeFigureOut">
              <a:rPr lang="en-US"/>
              <a:pPr>
                <a:defRPr/>
              </a:pPr>
              <a:t>9/12/2012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A4C36F2-CCA1-46D5-BEC0-E3AB3E517C34}" type="slidenum">
              <a:rPr lang="en-US"/>
              <a:pPr>
                <a:defRPr/>
              </a:pPr>
              <a:t>‹#›</a:t>
            </a:fld>
            <a:endParaRPr lang="en-US"/>
          </a:p>
        </p:txBody>
      </p:sp>
    </p:spTree>
    <p:extLst>
      <p:ext uri="{BB962C8B-B14F-4D97-AF65-F5344CB8AC3E}">
        <p14:creationId xmlns="" xmlns:p14="http://schemas.microsoft.com/office/powerpoint/2010/main" val="101190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402189F-978C-402C-87EE-4AFC474DD622}" type="datetimeFigureOut">
              <a:rPr lang="en-US"/>
              <a:pPr>
                <a:defRPr/>
              </a:pPr>
              <a:t>9/12/2012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6B8F74A-910B-4CCC-9B7C-43EEDED34913}" type="slidenum">
              <a:rPr lang="en-US"/>
              <a:pPr>
                <a:defRPr/>
              </a:pPr>
              <a:t>‹#›</a:t>
            </a:fld>
            <a:endParaRPr lang="en-US"/>
          </a:p>
        </p:txBody>
      </p:sp>
    </p:spTree>
    <p:extLst>
      <p:ext uri="{BB962C8B-B14F-4D97-AF65-F5344CB8AC3E}">
        <p14:creationId xmlns="" xmlns:p14="http://schemas.microsoft.com/office/powerpoint/2010/main" val="163518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8A378F3-3969-43DD-A528-0ACE5E48225D}" type="datetimeFigureOut">
              <a:rPr lang="en-US"/>
              <a:pPr>
                <a:defRPr/>
              </a:pPr>
              <a:t>9/12/2012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F4A59FD-29D9-44B6-BAE1-1F04B6302013}" type="slidenum">
              <a:rPr lang="en-US"/>
              <a:pPr>
                <a:defRPr/>
              </a:pPr>
              <a:t>‹#›</a:t>
            </a:fld>
            <a:endParaRPr lang="en-US"/>
          </a:p>
        </p:txBody>
      </p:sp>
    </p:spTree>
    <p:extLst>
      <p:ext uri="{BB962C8B-B14F-4D97-AF65-F5344CB8AC3E}">
        <p14:creationId xmlns="" xmlns:p14="http://schemas.microsoft.com/office/powerpoint/2010/main" val="229664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9D081759-811E-4DD5-9BF3-5ACEE57D4DDB}" type="datetimeFigureOut">
              <a:rPr lang="en-US"/>
              <a:pPr>
                <a:defRPr/>
              </a:pPr>
              <a:t>9/12/2012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1BB47E95-D02C-43E1-B34C-DB3350CB686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5.jpe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wmf"/></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mailto:hhigh@hctaxcollecto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486400" cy="3276600"/>
          </a:xfrm>
          <a:effectLst>
            <a:innerShdw blurRad="63500" dist="50800" dir="2700000">
              <a:prstClr val="black">
                <a:alpha val="50000"/>
              </a:prstClr>
            </a:innerShdw>
          </a:effectLst>
          <a:scene3d>
            <a:camera prst="orthographicFront">
              <a:rot lat="600000" lon="1200000" rev="0"/>
            </a:camera>
            <a:lightRig rig="threePt" dir="t"/>
          </a:scene3d>
        </p:spPr>
        <p:txBody>
          <a:bodyPr>
            <a:scene3d>
              <a:camera prst="orthographicFront"/>
              <a:lightRig rig="chilly" dir="t"/>
            </a:scene3d>
            <a:sp3d extrusionH="57150" prstMaterial="dkEdge">
              <a:bevelT w="69850" h="38100" prst="relaxedInset"/>
            </a:sp3d>
          </a:bodyPr>
          <a:lstStyle/>
          <a:p>
            <a:pPr fontAlgn="auto">
              <a:spcAft>
                <a:spcPts val="0"/>
              </a:spcAft>
              <a:defRPr/>
            </a:pPr>
            <a:r>
              <a:rPr lang="en-US" sz="6000" dirty="0" smtClean="0">
                <a:solidFill>
                  <a:schemeClr val="accent4">
                    <a:lumMod val="75000"/>
                  </a:schemeClr>
                </a:solidFill>
              </a:rPr>
              <a:t>Electronic Redemptions Processing</a:t>
            </a:r>
            <a:endParaRPr lang="en-US" sz="6000" dirty="0">
              <a:solidFill>
                <a:schemeClr val="accent4">
                  <a:lumMod val="75000"/>
                </a:schemeClr>
              </a:solidFill>
            </a:endParaRPr>
          </a:p>
        </p:txBody>
      </p:sp>
      <p:pic>
        <p:nvPicPr>
          <p:cNvPr id="15363" name="Content Placeholder 3" descr="ForumGoldring.jpg"/>
          <p:cNvPicPr>
            <a:picLocks noGrp="1" noChangeAspect="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a:xfrm>
            <a:off x="152400" y="3048000"/>
            <a:ext cx="2438400" cy="3708400"/>
          </a:xfrm>
        </p:spPr>
      </p:pic>
      <p:sp>
        <p:nvSpPr>
          <p:cNvPr id="5" name="TextBox 4"/>
          <p:cNvSpPr txBox="1"/>
          <p:nvPr/>
        </p:nvSpPr>
        <p:spPr>
          <a:xfrm>
            <a:off x="5562600" y="3352800"/>
            <a:ext cx="3581400" cy="1200329"/>
          </a:xfrm>
          <a:prstGeom prst="rect">
            <a:avLst/>
          </a:prstGeom>
          <a:noFill/>
          <a:scene3d>
            <a:camera prst="perspectiveLeft"/>
            <a:lightRig rig="threePt" dir="t"/>
          </a:scene3d>
          <a:sp3d>
            <a:bevelT w="152400"/>
          </a:sp3d>
        </p:spPr>
        <p:txBody>
          <a:bodyPr>
            <a:spAutoFit/>
          </a:bodyPr>
          <a:lstStyle/>
          <a:p>
            <a:pPr algn="ctr" fontAlgn="auto">
              <a:spcBef>
                <a:spcPts val="0"/>
              </a:spcBef>
              <a:spcAft>
                <a:spcPts val="0"/>
              </a:spcAft>
              <a:defRPr/>
            </a:pPr>
            <a:r>
              <a:rPr lang="en-US" b="1" dirty="0">
                <a:solidFill>
                  <a:schemeClr val="accent4">
                    <a:lumMod val="50000"/>
                  </a:schemeClr>
                </a:solidFill>
                <a:effectLst>
                  <a:outerShdw blurRad="50800" dist="38100" dir="18900000" algn="bl" rotWithShape="0">
                    <a:prstClr val="black">
                      <a:alpha val="40000"/>
                    </a:prstClr>
                  </a:outerShdw>
                </a:effectLst>
                <a:latin typeface="+mn-lt"/>
              </a:rPr>
              <a:t>Presented by</a:t>
            </a:r>
          </a:p>
          <a:p>
            <a:pPr algn="ctr" fontAlgn="auto">
              <a:spcBef>
                <a:spcPts val="0"/>
              </a:spcBef>
              <a:spcAft>
                <a:spcPts val="0"/>
              </a:spcAft>
              <a:defRPr/>
            </a:pPr>
            <a:r>
              <a:rPr lang="en-US" b="1" dirty="0">
                <a:solidFill>
                  <a:schemeClr val="accent4">
                    <a:lumMod val="50000"/>
                  </a:schemeClr>
                </a:solidFill>
                <a:effectLst>
                  <a:outerShdw blurRad="50800" dist="38100" dir="18900000" algn="bl" rotWithShape="0">
                    <a:prstClr val="black">
                      <a:alpha val="40000"/>
                    </a:prstClr>
                  </a:outerShdw>
                </a:effectLst>
                <a:latin typeface="+mn-lt"/>
              </a:rPr>
              <a:t>Haydeliz High</a:t>
            </a:r>
          </a:p>
          <a:p>
            <a:pPr algn="ctr" fontAlgn="auto">
              <a:spcBef>
                <a:spcPts val="0"/>
              </a:spcBef>
              <a:spcAft>
                <a:spcPts val="0"/>
              </a:spcAft>
              <a:defRPr/>
            </a:pPr>
            <a:r>
              <a:rPr lang="en-US" b="1" dirty="0">
                <a:solidFill>
                  <a:schemeClr val="accent4">
                    <a:lumMod val="50000"/>
                  </a:schemeClr>
                </a:solidFill>
                <a:effectLst>
                  <a:outerShdw blurRad="50800" dist="38100" dir="18900000" algn="bl" rotWithShape="0">
                    <a:prstClr val="black">
                      <a:alpha val="40000"/>
                    </a:prstClr>
                  </a:outerShdw>
                </a:effectLst>
                <a:latin typeface="+mn-lt"/>
              </a:rPr>
              <a:t>Accounting Specialist</a:t>
            </a:r>
          </a:p>
          <a:p>
            <a:pPr algn="ctr" fontAlgn="auto">
              <a:spcBef>
                <a:spcPts val="0"/>
              </a:spcBef>
              <a:spcAft>
                <a:spcPts val="0"/>
              </a:spcAft>
              <a:defRPr/>
            </a:pPr>
            <a:r>
              <a:rPr lang="en-US" b="1" dirty="0">
                <a:solidFill>
                  <a:schemeClr val="accent4">
                    <a:lumMod val="50000"/>
                  </a:schemeClr>
                </a:solidFill>
                <a:effectLst>
                  <a:outerShdw blurRad="50800" dist="38100" dir="18900000" algn="bl" rotWithShape="0">
                    <a:prstClr val="black">
                      <a:alpha val="40000"/>
                    </a:prstClr>
                  </a:outerShdw>
                </a:effectLst>
                <a:latin typeface="+mn-lt"/>
              </a:rPr>
              <a:t>Highlands County Tax Collector</a:t>
            </a:r>
          </a:p>
        </p:txBody>
      </p:sp>
      <p:pic>
        <p:nvPicPr>
          <p:cNvPr id="6" name="Picture 5" descr="TransparentSeal.g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81800" y="4648200"/>
            <a:ext cx="1371600"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1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Purchase County held certificates </a:t>
            </a:r>
          </a:p>
          <a:p>
            <a:pPr marL="868680" lvl="1" indent="-283464" fontAlgn="auto">
              <a:spcAft>
                <a:spcPts val="0"/>
              </a:spcAft>
              <a:buFont typeface="Wingdings 2"/>
              <a:buChar char=""/>
              <a:defRPr/>
            </a:pPr>
            <a:r>
              <a:rPr lang="en-US" b="1" dirty="0" smtClean="0">
                <a:solidFill>
                  <a:schemeClr val="accent4">
                    <a:lumMod val="50000"/>
                  </a:schemeClr>
                </a:solidFill>
              </a:rPr>
              <a:t>Previously all paper process</a:t>
            </a:r>
          </a:p>
          <a:p>
            <a:pPr marL="868680" lvl="1" indent="-283464" fontAlgn="auto">
              <a:spcAft>
                <a:spcPts val="0"/>
              </a:spcAft>
              <a:buFont typeface="Wingdings 2"/>
              <a:buChar char=""/>
              <a:defRPr/>
            </a:pPr>
            <a:r>
              <a:rPr lang="en-US" b="1" dirty="0" smtClean="0">
                <a:solidFill>
                  <a:schemeClr val="accent4">
                    <a:lumMod val="50000"/>
                  </a:schemeClr>
                </a:solidFill>
              </a:rPr>
              <a:t>Website Forms and Reports</a:t>
            </a:r>
          </a:p>
          <a:p>
            <a:pPr marL="868680" lvl="1" indent="-283464" fontAlgn="auto">
              <a:spcAft>
                <a:spcPts val="0"/>
              </a:spcAft>
              <a:buFont typeface="Wingdings 2"/>
              <a:buChar char=""/>
              <a:defRPr/>
            </a:pPr>
            <a:r>
              <a:rPr lang="en-US" b="1" dirty="0" smtClean="0">
                <a:solidFill>
                  <a:schemeClr val="accent4">
                    <a:lumMod val="50000"/>
                  </a:schemeClr>
                </a:solidFill>
              </a:rPr>
              <a:t>Requests submitted by email, fax or mail</a:t>
            </a:r>
          </a:p>
          <a:p>
            <a:pPr marL="868680" lvl="1" indent="-283464" fontAlgn="auto">
              <a:spcAft>
                <a:spcPts val="0"/>
              </a:spcAft>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Most requests paid by ACH</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Registration includes payment via ACH and email redemption notices</a:t>
            </a:r>
          </a:p>
          <a:p>
            <a:pPr marL="869315" lvl="1"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Not only required for online auction bidders</a:t>
            </a:r>
          </a:p>
          <a:p>
            <a:pPr marL="548640" indent="-411480" fontAlgn="auto">
              <a:spcAft>
                <a:spcPts val="0"/>
              </a:spcAft>
              <a:buClr>
                <a:schemeClr val="tx1">
                  <a:shade val="95000"/>
                </a:schemeClr>
              </a:buClr>
              <a:buFont typeface="Wingdings 2"/>
              <a:buChar char=""/>
              <a:defRPr/>
            </a:pPr>
            <a:endParaRPr lang="en-US" dirty="0"/>
          </a:p>
        </p:txBody>
      </p:sp>
      <p:sp>
        <p:nvSpPr>
          <p:cNvPr id="6" name="Title 1"/>
          <p:cNvSpPr txBox="1">
            <a:spLocks/>
          </p:cNvSpPr>
          <p:nvPr/>
        </p:nvSpPr>
        <p:spPr>
          <a:xfrm>
            <a:off x="381000" y="0"/>
            <a:ext cx="8458200" cy="1189038"/>
          </a:xfrm>
          <a:prstGeom prst="rect">
            <a:avLst/>
          </a:prstGeom>
        </p:spPr>
        <p:txBody>
          <a:bodyPr anchor="ctr">
            <a:normAutofit fontScale="975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County Held Tax Certificates</a:t>
            </a:r>
          </a:p>
        </p:txBody>
      </p:sp>
      <p:pic>
        <p:nvPicPr>
          <p:cNvPr id="4" name="Picture 3"/>
          <p:cNvPicPr/>
          <p:nvPr/>
        </p:nvPicPr>
        <p:blipFill>
          <a:blip r:embed="rId4" cstate="print"/>
          <a:srcRect l="35521" t="12500" r="36042"/>
          <a:stretch>
            <a:fillRect/>
          </a:stretch>
        </p:blipFill>
        <p:spPr bwMode="auto">
          <a:xfrm>
            <a:off x="990600" y="914400"/>
            <a:ext cx="7239000" cy="56388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828800" y="914400"/>
            <a:ext cx="5772150" cy="6584351"/>
          </a:xfrm>
          <a:prstGeom prst="rect">
            <a:avLst/>
          </a:prstGeom>
          <a:noFill/>
          <a:ln w="9525">
            <a:noFill/>
            <a:miter lim="800000"/>
            <a:headEnd/>
            <a:tailEnd/>
          </a:ln>
        </p:spPr>
      </p:pic>
      <p:pic>
        <p:nvPicPr>
          <p:cNvPr id="7" name="Picture 6" descr="bidder_reg_form.jpg"/>
          <p:cNvPicPr>
            <a:picLocks noChangeAspect="1"/>
          </p:cNvPicPr>
          <p:nvPr/>
        </p:nvPicPr>
        <p:blipFill>
          <a:blip r:embed="rId6" cstate="print"/>
          <a:stretch>
            <a:fillRect/>
          </a:stretch>
        </p:blipFill>
        <p:spPr>
          <a:xfrm>
            <a:off x="2133600" y="914400"/>
            <a:ext cx="5299364" cy="6858000"/>
          </a:xfrm>
          <a:prstGeom prst="rect">
            <a:avLst/>
          </a:prstGeom>
        </p:spPr>
      </p:pic>
      <p:pic>
        <p:nvPicPr>
          <p:cNvPr id="8" name="Picture 7" descr="RequestToPurchaseCHCerts_Page_1.jpg"/>
          <p:cNvPicPr>
            <a:picLocks noChangeAspect="1"/>
          </p:cNvPicPr>
          <p:nvPr/>
        </p:nvPicPr>
        <p:blipFill>
          <a:blip r:embed="rId7" cstate="print"/>
          <a:stretch>
            <a:fillRect/>
          </a:stretch>
        </p:blipFill>
        <p:spPr>
          <a:xfrm>
            <a:off x="1143000" y="914400"/>
            <a:ext cx="6553200" cy="7281333"/>
          </a:xfrm>
          <a:prstGeom prst="rect">
            <a:avLst/>
          </a:prstGeom>
        </p:spPr>
      </p:pic>
      <p:sp>
        <p:nvSpPr>
          <p:cNvPr id="9" name="Oval 8"/>
          <p:cNvSpPr/>
          <p:nvPr/>
        </p:nvSpPr>
        <p:spPr>
          <a:xfrm>
            <a:off x="6096000" y="3733800"/>
            <a:ext cx="1295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200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2500"/>
                            </p:stCondLst>
                            <p:childTnLst>
                              <p:par>
                                <p:cTn id="25" presetID="1" presetClass="exit" presetSubtype="0" fill="hold" nodeType="afterEffect">
                                  <p:stCondLst>
                                    <p:cond delay="3000"/>
                                  </p:stCondLst>
                                  <p:childTnLst>
                                    <p:set>
                                      <p:cBhvr>
                                        <p:cTn id="26" dur="1" fill="hold">
                                          <p:stCondLst>
                                            <p:cond delay="0"/>
                                          </p:stCondLst>
                                        </p:cTn>
                                        <p:tgtEl>
                                          <p:spTgt spid="4"/>
                                        </p:tgtEl>
                                        <p:attrNameLst>
                                          <p:attrName>style.visibility</p:attrName>
                                        </p:attrNameLst>
                                      </p:cBhvr>
                                      <p:to>
                                        <p:strVal val="hidden"/>
                                      </p:to>
                                    </p:set>
                                  </p:childTnLst>
                                </p:cTn>
                              </p:par>
                            </p:childTnLst>
                          </p:cTn>
                        </p:par>
                        <p:par>
                          <p:cTn id="27" fill="hold">
                            <p:stCondLst>
                              <p:cond delay="5500"/>
                            </p:stCondLst>
                            <p:childTnLst>
                              <p:par>
                                <p:cTn id="28" presetID="1" presetClass="entr" presetSubtype="0" fill="hold" nodeType="afterEffect">
                                  <p:stCondLst>
                                    <p:cond delay="3500"/>
                                  </p:stCondLst>
                                  <p:childTnLst>
                                    <p:set>
                                      <p:cBhvr>
                                        <p:cTn id="29" dur="1" fill="hold">
                                          <p:stCondLst>
                                            <p:cond delay="0"/>
                                          </p:stCondLst>
                                        </p:cTn>
                                        <p:tgtEl>
                                          <p:spTgt spid="1026"/>
                                        </p:tgtEl>
                                        <p:attrNameLst>
                                          <p:attrName>style.visibility</p:attrName>
                                        </p:attrNameLst>
                                      </p:cBhvr>
                                      <p:to>
                                        <p:strVal val="visible"/>
                                      </p:to>
                                    </p:set>
                                  </p:childTnLst>
                                </p:cTn>
                              </p:par>
                            </p:childTnLst>
                          </p:cTn>
                        </p:par>
                        <p:par>
                          <p:cTn id="30" fill="hold">
                            <p:stCondLst>
                              <p:cond delay="9000"/>
                            </p:stCondLst>
                            <p:childTnLst>
                              <p:par>
                                <p:cTn id="31" presetID="1" presetClass="exit" presetSubtype="0" fill="hold" nodeType="afterEffect">
                                  <p:stCondLst>
                                    <p:cond delay="4000"/>
                                  </p:stCondLst>
                                  <p:childTnLst>
                                    <p:set>
                                      <p:cBhvr>
                                        <p:cTn id="32" dur="1" fill="hold">
                                          <p:stCondLst>
                                            <p:cond delay="0"/>
                                          </p:stCondLst>
                                        </p:cTn>
                                        <p:tgtEl>
                                          <p:spTgt spid="1026"/>
                                        </p:tgtEl>
                                        <p:attrNameLst>
                                          <p:attrName>style.visibility</p:attrName>
                                        </p:attrNameLst>
                                      </p:cBhvr>
                                      <p:to>
                                        <p:strVal val="hidden"/>
                                      </p:to>
                                    </p:set>
                                  </p:childTnLst>
                                </p:cTn>
                              </p:par>
                            </p:childTnLst>
                          </p:cTn>
                        </p:par>
                        <p:par>
                          <p:cTn id="33" fill="hold">
                            <p:stCondLst>
                              <p:cond delay="13000"/>
                            </p:stCondLst>
                            <p:childTnLst>
                              <p:par>
                                <p:cTn id="34" presetID="1" presetClass="entr" presetSubtype="0" fill="hold" nodeType="afterEffect">
                                  <p:stCondLst>
                                    <p:cond delay="450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p:stCondLst>
                              <p:cond delay="17500"/>
                            </p:stCondLst>
                            <p:childTnLst>
                              <p:par>
                                <p:cTn id="37" presetID="1" presetClass="exit" presetSubtype="0" fill="hold" nodeType="afterEffect">
                                  <p:stCondLst>
                                    <p:cond delay="600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 presetClass="entr" presetSubtype="0" fill="hold" nodeType="afterEffect">
                                  <p:stCondLst>
                                    <p:cond delay="5000"/>
                                  </p:stCondLst>
                                  <p:childTnLst>
                                    <p:set>
                                      <p:cBhvr>
                                        <p:cTn id="53" dur="1" fill="hold">
                                          <p:stCondLst>
                                            <p:cond delay="0"/>
                                          </p:stCondLst>
                                        </p:cTn>
                                        <p:tgtEl>
                                          <p:spTgt spid="8"/>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8"/>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additive="base">
                                        <p:cTn id="6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additive="base">
                                        <p:cTn id="7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sp>
        <p:nvSpPr>
          <p:cNvPr id="36865" name="Content Placeholder 2"/>
          <p:cNvSpPr>
            <a:spLocks noGrp="1"/>
          </p:cNvSpPr>
          <p:nvPr>
            <p:ph idx="1"/>
          </p:nvPr>
        </p:nvSpPr>
        <p:spPr/>
        <p:txBody>
          <a:bodyPr/>
          <a:lstStyle/>
          <a:p>
            <a:r>
              <a:rPr lang="en-US" b="1" dirty="0" smtClean="0">
                <a:solidFill>
                  <a:srgbClr val="253D75"/>
                </a:solidFill>
              </a:rPr>
              <a:t>2011 First Year</a:t>
            </a:r>
          </a:p>
          <a:p>
            <a:pPr lvl="1"/>
            <a:r>
              <a:rPr lang="en-US" b="1" dirty="0" smtClean="0">
                <a:solidFill>
                  <a:srgbClr val="253D75"/>
                </a:solidFill>
              </a:rPr>
              <a:t>Compliment to our electronic redemptions process</a:t>
            </a:r>
          </a:p>
          <a:p>
            <a:pPr>
              <a:buFont typeface="Wingdings 2" pitchFamily="18" charset="2"/>
              <a:buNone/>
            </a:pPr>
            <a:endParaRPr lang="en-US" b="1" dirty="0" smtClean="0">
              <a:solidFill>
                <a:srgbClr val="253D75"/>
              </a:solidFill>
            </a:endParaRPr>
          </a:p>
          <a:p>
            <a:r>
              <a:rPr lang="en-US" b="1" dirty="0" smtClean="0">
                <a:solidFill>
                  <a:srgbClr val="253D75"/>
                </a:solidFill>
              </a:rPr>
              <a:t>Notified Bidders by email</a:t>
            </a:r>
          </a:p>
          <a:p>
            <a:pPr marL="742950" lvl="1" indent="-285750"/>
            <a:r>
              <a:rPr lang="en-US" b="1" dirty="0" smtClean="0">
                <a:solidFill>
                  <a:srgbClr val="253D75"/>
                </a:solidFill>
              </a:rPr>
              <a:t>Gave them option to receive paper form</a:t>
            </a:r>
          </a:p>
          <a:p>
            <a:pPr marL="742950" lvl="1" indent="-285750"/>
            <a:endParaRPr lang="en-US" b="1" dirty="0" smtClean="0">
              <a:solidFill>
                <a:srgbClr val="253D75"/>
              </a:solidFill>
            </a:endParaRPr>
          </a:p>
          <a:p>
            <a:r>
              <a:rPr lang="en-US" b="1" dirty="0" smtClean="0">
                <a:solidFill>
                  <a:srgbClr val="253D75"/>
                </a:solidFill>
              </a:rPr>
              <a:t>Bounced back emails in initial setup</a:t>
            </a:r>
          </a:p>
          <a:p>
            <a:pPr marL="742950" lvl="1" indent="-285750"/>
            <a:r>
              <a:rPr lang="en-US" b="1" dirty="0" smtClean="0">
                <a:solidFill>
                  <a:srgbClr val="253D75"/>
                </a:solidFill>
              </a:rPr>
              <a:t>Efforts to update email by phone</a:t>
            </a:r>
          </a:p>
          <a:p>
            <a:pPr marL="742950" lvl="1" indent="-285750"/>
            <a:r>
              <a:rPr lang="en-US" b="1" dirty="0" smtClean="0">
                <a:solidFill>
                  <a:srgbClr val="253D75"/>
                </a:solidFill>
              </a:rPr>
              <a:t>Sent letter by mail</a:t>
            </a:r>
          </a:p>
          <a:p>
            <a:pPr>
              <a:buFont typeface="Wingdings 2" pitchFamily="18" charset="2"/>
              <a:buNone/>
            </a:pPr>
            <a:endParaRPr lang="en-US" b="1" dirty="0" smtClean="0">
              <a:solidFill>
                <a:srgbClr val="253D75"/>
              </a:solidFill>
            </a:endParaRPr>
          </a:p>
          <a:p>
            <a:endParaRPr lang="en-US" b="1" dirty="0" smtClean="0">
              <a:solidFill>
                <a:srgbClr val="253D75"/>
              </a:solidFill>
            </a:endParaRPr>
          </a:p>
        </p:txBody>
      </p:sp>
      <p:sp>
        <p:nvSpPr>
          <p:cNvPr id="6" name="Title 1"/>
          <p:cNvSpPr txBox="1">
            <a:spLocks/>
          </p:cNvSpPr>
          <p:nvPr/>
        </p:nvSpPr>
        <p:spPr>
          <a:xfrm>
            <a:off x="381000" y="0"/>
            <a:ext cx="8458200" cy="1189038"/>
          </a:xfrm>
          <a:prstGeom prst="rect">
            <a:avLst/>
          </a:prstGeom>
        </p:spPr>
        <p:txBody>
          <a:bodyPr anchor="ctr">
            <a:normAutofit fontScale="97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Issuing Electronic Form 1099’s and Form 1042’s</a:t>
            </a:r>
          </a:p>
        </p:txBody>
      </p:sp>
      <p:pic>
        <p:nvPicPr>
          <p:cNvPr id="2054" name="Picture 6"/>
          <p:cNvPicPr>
            <a:picLocks noChangeAspect="1" noChangeArrowheads="1"/>
          </p:cNvPicPr>
          <p:nvPr/>
        </p:nvPicPr>
        <p:blipFill>
          <a:blip r:embed="rId4" cstate="print"/>
          <a:srcRect/>
          <a:stretch>
            <a:fillRect/>
          </a:stretch>
        </p:blipFill>
        <p:spPr bwMode="auto">
          <a:xfrm>
            <a:off x="152400" y="0"/>
            <a:ext cx="8991600" cy="661035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990600" y="0"/>
            <a:ext cx="6781800" cy="70978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 calcmode="lin" valueType="num">
                                      <p:cBhvr additive="base">
                                        <p:cTn id="7" dur="500" fill="hold"/>
                                        <p:tgtEl>
                                          <p:spTgt spid="368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anim calcmode="lin" valueType="num">
                                      <p:cBhvr additive="base">
                                        <p:cTn id="11" dur="500" fill="hold"/>
                                        <p:tgtEl>
                                          <p:spTgt spid="368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5">
                                            <p:txEl>
                                              <p:pRg st="3" end="3"/>
                                            </p:txEl>
                                          </p:spTgt>
                                        </p:tgtEl>
                                        <p:attrNameLst>
                                          <p:attrName>style.visibility</p:attrName>
                                        </p:attrNameLst>
                                      </p:cBhvr>
                                      <p:to>
                                        <p:strVal val="visible"/>
                                      </p:to>
                                    </p:set>
                                    <p:anim calcmode="lin" valueType="num">
                                      <p:cBhvr additive="base">
                                        <p:cTn id="17" dur="500" fill="hold"/>
                                        <p:tgtEl>
                                          <p:spTgt spid="3686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865">
                                            <p:txEl>
                                              <p:pRg st="4" end="4"/>
                                            </p:txEl>
                                          </p:spTgt>
                                        </p:tgtEl>
                                        <p:attrNameLst>
                                          <p:attrName>style.visibility</p:attrName>
                                        </p:attrNameLst>
                                      </p:cBhvr>
                                      <p:to>
                                        <p:strVal val="visible"/>
                                      </p:to>
                                    </p:set>
                                    <p:anim calcmode="lin" valueType="num">
                                      <p:cBhvr additive="base">
                                        <p:cTn id="21" dur="500" fill="hold"/>
                                        <p:tgtEl>
                                          <p:spTgt spid="3686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8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865">
                                            <p:txEl>
                                              <p:pRg st="6" end="6"/>
                                            </p:txEl>
                                          </p:spTgt>
                                        </p:tgtEl>
                                        <p:attrNameLst>
                                          <p:attrName>style.visibility</p:attrName>
                                        </p:attrNameLst>
                                      </p:cBhvr>
                                      <p:to>
                                        <p:strVal val="visible"/>
                                      </p:to>
                                    </p:set>
                                    <p:anim calcmode="lin" valueType="num">
                                      <p:cBhvr additive="base">
                                        <p:cTn id="35" dur="500" fill="hold"/>
                                        <p:tgtEl>
                                          <p:spTgt spid="3686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86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6865">
                                            <p:txEl>
                                              <p:pRg st="7" end="7"/>
                                            </p:txEl>
                                          </p:spTgt>
                                        </p:tgtEl>
                                        <p:attrNameLst>
                                          <p:attrName>style.visibility</p:attrName>
                                        </p:attrNameLst>
                                      </p:cBhvr>
                                      <p:to>
                                        <p:strVal val="visible"/>
                                      </p:to>
                                    </p:set>
                                    <p:anim calcmode="lin" valueType="num">
                                      <p:cBhvr additive="base">
                                        <p:cTn id="39" dur="500" fill="hold"/>
                                        <p:tgtEl>
                                          <p:spTgt spid="3686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686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6865">
                                            <p:txEl>
                                              <p:pRg st="8" end="8"/>
                                            </p:txEl>
                                          </p:spTgt>
                                        </p:tgtEl>
                                        <p:attrNameLst>
                                          <p:attrName>style.visibility</p:attrName>
                                        </p:attrNameLst>
                                      </p:cBhvr>
                                      <p:to>
                                        <p:strVal val="visible"/>
                                      </p:to>
                                    </p:set>
                                    <p:anim calcmode="lin" valueType="num">
                                      <p:cBhvr additive="base">
                                        <p:cTn id="43" dur="500" fill="hold"/>
                                        <p:tgtEl>
                                          <p:spTgt spid="3686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3"/>
                                        </p:tgtEl>
                                        <p:attrNameLst>
                                          <p:attrName>style.visibility</p:attrName>
                                        </p:attrNameLst>
                                      </p:cBhvr>
                                      <p:to>
                                        <p:strVal val="visible"/>
                                      </p:to>
                                    </p:set>
                                    <p:anim calcmode="lin" valueType="num">
                                      <p:cBhvr additive="base">
                                        <p:cTn id="49" dur="500" fill="hold"/>
                                        <p:tgtEl>
                                          <p:spTgt spid="2053"/>
                                        </p:tgtEl>
                                        <p:attrNameLst>
                                          <p:attrName>ppt_x</p:attrName>
                                        </p:attrNameLst>
                                      </p:cBhvr>
                                      <p:tavLst>
                                        <p:tav tm="0">
                                          <p:val>
                                            <p:strVal val="#ppt_x"/>
                                          </p:val>
                                        </p:tav>
                                        <p:tav tm="100000">
                                          <p:val>
                                            <p:strVal val="#ppt_x"/>
                                          </p:val>
                                        </p:tav>
                                      </p:tavLst>
                                    </p:anim>
                                    <p:anim calcmode="lin" valueType="num">
                                      <p:cBhvr additive="base">
                                        <p:cTn id="5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38913" name="Content Placeholder 2"/>
          <p:cNvSpPr>
            <a:spLocks noGrp="1"/>
          </p:cNvSpPr>
          <p:nvPr>
            <p:ph idx="1"/>
          </p:nvPr>
        </p:nvSpPr>
        <p:spPr/>
        <p:txBody>
          <a:bodyPr/>
          <a:lstStyle/>
          <a:p>
            <a:r>
              <a:rPr lang="en-US" b="1" dirty="0" smtClean="0">
                <a:solidFill>
                  <a:srgbClr val="253D75"/>
                </a:solidFill>
              </a:rPr>
              <a:t>Form 1099 in PDF</a:t>
            </a:r>
          </a:p>
          <a:p>
            <a:r>
              <a:rPr lang="en-US" b="1" dirty="0" smtClean="0">
                <a:solidFill>
                  <a:srgbClr val="253D75"/>
                </a:solidFill>
              </a:rPr>
              <a:t>Recipient’s Identification Number was secured</a:t>
            </a:r>
          </a:p>
          <a:p>
            <a:pPr marL="742950" lvl="1" indent="-285750"/>
            <a:r>
              <a:rPr lang="en-US" b="1" dirty="0" smtClean="0">
                <a:solidFill>
                  <a:srgbClr val="253D75"/>
                </a:solidFill>
              </a:rPr>
              <a:t>Print to see number</a:t>
            </a:r>
          </a:p>
          <a:p>
            <a:r>
              <a:rPr lang="en-US" b="1" dirty="0" smtClean="0">
                <a:solidFill>
                  <a:srgbClr val="253D75"/>
                </a:solidFill>
              </a:rPr>
              <a:t>Emails sent manually</a:t>
            </a:r>
          </a:p>
          <a:p>
            <a:r>
              <a:rPr lang="en-US" b="1" dirty="0" smtClean="0">
                <a:solidFill>
                  <a:srgbClr val="253D75"/>
                </a:solidFill>
              </a:rPr>
              <a:t>Optional programs available for purchase</a:t>
            </a:r>
          </a:p>
          <a:p>
            <a:pPr lvl="1"/>
            <a:r>
              <a:rPr lang="en-US" b="1" dirty="0" smtClean="0">
                <a:solidFill>
                  <a:srgbClr val="253D75"/>
                </a:solidFill>
              </a:rPr>
              <a:t>We opted to do it in house</a:t>
            </a:r>
          </a:p>
          <a:p>
            <a:endParaRPr lang="en-US" b="1" dirty="0" smtClean="0">
              <a:solidFill>
                <a:srgbClr val="253D75"/>
              </a:solidFill>
            </a:endParaRPr>
          </a:p>
          <a:p>
            <a:endParaRPr lang="en-US" b="1" dirty="0" smtClean="0">
              <a:solidFill>
                <a:srgbClr val="253D75"/>
              </a:solidFill>
            </a:endParaRPr>
          </a:p>
          <a:p>
            <a:endParaRPr lang="en-US" dirty="0" smtClean="0"/>
          </a:p>
        </p:txBody>
      </p:sp>
      <p:sp>
        <p:nvSpPr>
          <p:cNvPr id="6" name="Title 1"/>
          <p:cNvSpPr txBox="1">
            <a:spLocks/>
          </p:cNvSpPr>
          <p:nvPr/>
        </p:nvSpPr>
        <p:spPr>
          <a:xfrm>
            <a:off x="381000" y="0"/>
            <a:ext cx="8458200" cy="1189038"/>
          </a:xfrm>
          <a:prstGeom prst="rect">
            <a:avLst/>
          </a:prstGeom>
        </p:spPr>
        <p:txBody>
          <a:bodyPr anchor="ctr">
            <a:normAutofit fontScale="97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Issuing Electronic Form 1099’s and Form 1042’s</a:t>
            </a:r>
          </a:p>
        </p:txBody>
      </p:sp>
      <p:pic>
        <p:nvPicPr>
          <p:cNvPr id="3075" name="Picture 3"/>
          <p:cNvPicPr>
            <a:picLocks noChangeAspect="1" noChangeArrowheads="1"/>
          </p:cNvPicPr>
          <p:nvPr/>
        </p:nvPicPr>
        <p:blipFill>
          <a:blip r:embed="rId4" cstate="print"/>
          <a:srcRect/>
          <a:stretch>
            <a:fillRect/>
          </a:stretch>
        </p:blipFill>
        <p:spPr bwMode="auto">
          <a:xfrm>
            <a:off x="228600" y="990600"/>
            <a:ext cx="8915400" cy="5999539"/>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28600" y="990600"/>
            <a:ext cx="8915400" cy="6552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 calcmode="lin" valueType="num">
                                      <p:cBhvr additive="base">
                                        <p:cTn id="7" dur="500" fill="hold"/>
                                        <p:tgtEl>
                                          <p:spTgt spid="389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3">
                                            <p:txEl>
                                              <p:pRg st="1" end="1"/>
                                            </p:txEl>
                                          </p:spTgt>
                                        </p:tgtEl>
                                        <p:attrNameLst>
                                          <p:attrName>style.visibility</p:attrName>
                                        </p:attrNameLst>
                                      </p:cBhvr>
                                      <p:to>
                                        <p:strVal val="visible"/>
                                      </p:to>
                                    </p:set>
                                    <p:anim calcmode="lin" valueType="num">
                                      <p:cBhvr additive="base">
                                        <p:cTn id="13" dur="500" fill="hold"/>
                                        <p:tgtEl>
                                          <p:spTgt spid="389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913">
                                            <p:txEl>
                                              <p:pRg st="2" end="2"/>
                                            </p:txEl>
                                          </p:spTgt>
                                        </p:tgtEl>
                                        <p:attrNameLst>
                                          <p:attrName>style.visibility</p:attrName>
                                        </p:attrNameLst>
                                      </p:cBhvr>
                                      <p:to>
                                        <p:strVal val="visible"/>
                                      </p:to>
                                    </p:set>
                                    <p:anim calcmode="lin" valueType="num">
                                      <p:cBhvr additive="base">
                                        <p:cTn id="17" dur="500" fill="hold"/>
                                        <p:tgtEl>
                                          <p:spTgt spid="389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075"/>
                                        </p:tgtEl>
                                        <p:attrNameLst>
                                          <p:attrName>style.visibility</p:attrName>
                                        </p:attrNameLst>
                                      </p:cBhvr>
                                      <p:to>
                                        <p:strVal val="hidden"/>
                                      </p:to>
                                    </p:set>
                                  </p:childTnLst>
                                </p:cTn>
                              </p:par>
                            </p:childTnLst>
                          </p:cTn>
                        </p:par>
                        <p:par>
                          <p:cTn id="29" fill="hold">
                            <p:stCondLst>
                              <p:cond delay="0"/>
                            </p:stCondLst>
                            <p:childTnLst>
                              <p:par>
                                <p:cTn id="30" presetID="2" presetClass="entr" presetSubtype="4" fill="hold" nodeType="afterEffect">
                                  <p:stCondLst>
                                    <p:cond delay="0"/>
                                  </p:stCondLst>
                                  <p:childTnLst>
                                    <p:set>
                                      <p:cBhvr>
                                        <p:cTn id="31" dur="1" fill="hold">
                                          <p:stCondLst>
                                            <p:cond delay="0"/>
                                          </p:stCondLst>
                                        </p:cTn>
                                        <p:tgtEl>
                                          <p:spTgt spid="38913">
                                            <p:txEl>
                                              <p:pRg st="3" end="3"/>
                                            </p:txEl>
                                          </p:spTgt>
                                        </p:tgtEl>
                                        <p:attrNameLst>
                                          <p:attrName>style.visibility</p:attrName>
                                        </p:attrNameLst>
                                      </p:cBhvr>
                                      <p:to>
                                        <p:strVal val="visible"/>
                                      </p:to>
                                    </p:set>
                                    <p:anim calcmode="lin" valueType="num">
                                      <p:cBhvr additive="base">
                                        <p:cTn id="32" dur="500" fill="hold"/>
                                        <p:tgtEl>
                                          <p:spTgt spid="3891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89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 calcmode="lin" valueType="num">
                                      <p:cBhvr additive="base">
                                        <p:cTn id="38" dur="500" fill="hold"/>
                                        <p:tgtEl>
                                          <p:spTgt spid="3076"/>
                                        </p:tgtEl>
                                        <p:attrNameLst>
                                          <p:attrName>ppt_x</p:attrName>
                                        </p:attrNameLst>
                                      </p:cBhvr>
                                      <p:tavLst>
                                        <p:tav tm="0">
                                          <p:val>
                                            <p:strVal val="#ppt_x"/>
                                          </p:val>
                                        </p:tav>
                                        <p:tav tm="100000">
                                          <p:val>
                                            <p:strVal val="#ppt_x"/>
                                          </p:val>
                                        </p:tav>
                                      </p:tavLst>
                                    </p:anim>
                                    <p:anim calcmode="lin" valueType="num">
                                      <p:cBhvr additive="base">
                                        <p:cTn id="39"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3076"/>
                                        </p:tgtEl>
                                        <p:attrNameLst>
                                          <p:attrName>ppt_x</p:attrName>
                                        </p:attrNameLst>
                                      </p:cBhvr>
                                      <p:tavLst>
                                        <p:tav tm="0">
                                          <p:val>
                                            <p:strVal val="ppt_x"/>
                                          </p:val>
                                        </p:tav>
                                        <p:tav tm="100000">
                                          <p:val>
                                            <p:strVal val="ppt_x"/>
                                          </p:val>
                                        </p:tav>
                                      </p:tavLst>
                                    </p:anim>
                                    <p:anim calcmode="lin" valueType="num">
                                      <p:cBhvr additive="base">
                                        <p:cTn id="44" dur="500"/>
                                        <p:tgtEl>
                                          <p:spTgt spid="3076"/>
                                        </p:tgtEl>
                                        <p:attrNameLst>
                                          <p:attrName>ppt_y</p:attrName>
                                        </p:attrNameLst>
                                      </p:cBhvr>
                                      <p:tavLst>
                                        <p:tav tm="0">
                                          <p:val>
                                            <p:strVal val="ppt_y"/>
                                          </p:val>
                                        </p:tav>
                                        <p:tav tm="100000">
                                          <p:val>
                                            <p:strVal val="1+ppt_h/2"/>
                                          </p:val>
                                        </p:tav>
                                      </p:tavLst>
                                    </p:anim>
                                    <p:set>
                                      <p:cBhvr>
                                        <p:cTn id="45" dur="1" fill="hold">
                                          <p:stCondLst>
                                            <p:cond delay="499"/>
                                          </p:stCondLst>
                                        </p:cTn>
                                        <p:tgtEl>
                                          <p:spTgt spid="307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8913">
                                            <p:txEl>
                                              <p:pRg st="4" end="4"/>
                                            </p:txEl>
                                          </p:spTgt>
                                        </p:tgtEl>
                                        <p:attrNameLst>
                                          <p:attrName>style.visibility</p:attrName>
                                        </p:attrNameLst>
                                      </p:cBhvr>
                                      <p:to>
                                        <p:strVal val="visible"/>
                                      </p:to>
                                    </p:set>
                                    <p:anim calcmode="lin" valueType="num">
                                      <p:cBhvr additive="base">
                                        <p:cTn id="50" dur="500" fill="hold"/>
                                        <p:tgtEl>
                                          <p:spTgt spid="389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8913">
                                            <p:txEl>
                                              <p:pRg st="4" end="4"/>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8913">
                                            <p:txEl>
                                              <p:pRg st="5" end="5"/>
                                            </p:txEl>
                                          </p:spTgt>
                                        </p:tgtEl>
                                        <p:attrNameLst>
                                          <p:attrName>style.visibility</p:attrName>
                                        </p:attrNameLst>
                                      </p:cBhvr>
                                      <p:to>
                                        <p:strVal val="visible"/>
                                      </p:to>
                                    </p:set>
                                    <p:anim calcmode="lin" valueType="num">
                                      <p:cBhvr additive="base">
                                        <p:cTn id="54" dur="500" fill="hold"/>
                                        <p:tgtEl>
                                          <p:spTgt spid="38913">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89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45057" name="Content Placeholder 2"/>
          <p:cNvSpPr>
            <a:spLocks noGrp="1"/>
          </p:cNvSpPr>
          <p:nvPr>
            <p:ph idx="1"/>
          </p:nvPr>
        </p:nvSpPr>
        <p:spPr/>
        <p:txBody>
          <a:bodyPr/>
          <a:lstStyle/>
          <a:p>
            <a:r>
              <a:rPr lang="en-US" b="1" dirty="0" smtClean="0">
                <a:solidFill>
                  <a:srgbClr val="253D75"/>
                </a:solidFill>
              </a:rPr>
              <a:t>Preparation before January </a:t>
            </a:r>
          </a:p>
          <a:p>
            <a:r>
              <a:rPr lang="en-US" b="1" dirty="0" smtClean="0">
                <a:solidFill>
                  <a:srgbClr val="253D75"/>
                </a:solidFill>
              </a:rPr>
              <a:t>Sent 15 paper Forms</a:t>
            </a:r>
          </a:p>
          <a:p>
            <a:pPr lvl="1"/>
            <a:r>
              <a:rPr lang="en-US" b="1" dirty="0" smtClean="0">
                <a:solidFill>
                  <a:srgbClr val="253D75"/>
                </a:solidFill>
              </a:rPr>
              <a:t>Bidder requests – 2</a:t>
            </a:r>
          </a:p>
          <a:p>
            <a:pPr lvl="1"/>
            <a:r>
              <a:rPr lang="en-US" b="1" dirty="0" smtClean="0">
                <a:solidFill>
                  <a:srgbClr val="253D75"/>
                </a:solidFill>
              </a:rPr>
              <a:t>Undeliverable/ No emails – 12</a:t>
            </a:r>
          </a:p>
          <a:p>
            <a:pPr lvl="1"/>
            <a:r>
              <a:rPr lang="en-US" b="1" dirty="0" smtClean="0">
                <a:solidFill>
                  <a:srgbClr val="253D75"/>
                </a:solidFill>
              </a:rPr>
              <a:t>No forms ordered</a:t>
            </a:r>
          </a:p>
          <a:p>
            <a:pPr lvl="1"/>
            <a:r>
              <a:rPr lang="en-US" b="1" dirty="0" smtClean="0">
                <a:solidFill>
                  <a:srgbClr val="253D75"/>
                </a:solidFill>
              </a:rPr>
              <a:t>Preprinted “Instructions for Recipient”</a:t>
            </a:r>
          </a:p>
          <a:p>
            <a:r>
              <a:rPr lang="en-US" b="1" dirty="0" smtClean="0">
                <a:solidFill>
                  <a:srgbClr val="253D75"/>
                </a:solidFill>
              </a:rPr>
              <a:t>Sent 125 emails</a:t>
            </a:r>
          </a:p>
          <a:p>
            <a:pPr marL="742950" lvl="1" indent="-285750"/>
            <a:r>
              <a:rPr lang="en-US" b="1" dirty="0" smtClean="0">
                <a:solidFill>
                  <a:srgbClr val="253D75"/>
                </a:solidFill>
              </a:rPr>
              <a:t>Combined multiple bidders in one</a:t>
            </a:r>
          </a:p>
          <a:p>
            <a:pPr marL="742950" lvl="1" indent="-285750"/>
            <a:r>
              <a:rPr lang="en-US" b="1" dirty="0" smtClean="0">
                <a:solidFill>
                  <a:srgbClr val="253D75"/>
                </a:solidFill>
              </a:rPr>
              <a:t>Total 259 1099’s issued</a:t>
            </a:r>
          </a:p>
          <a:p>
            <a:endParaRPr lang="en-US" dirty="0" smtClean="0"/>
          </a:p>
        </p:txBody>
      </p:sp>
      <p:sp>
        <p:nvSpPr>
          <p:cNvPr id="6" name="Title 1"/>
          <p:cNvSpPr txBox="1">
            <a:spLocks/>
          </p:cNvSpPr>
          <p:nvPr/>
        </p:nvSpPr>
        <p:spPr>
          <a:xfrm>
            <a:off x="381000" y="0"/>
            <a:ext cx="8458200" cy="1189038"/>
          </a:xfrm>
          <a:prstGeom prst="rect">
            <a:avLst/>
          </a:prstGeom>
        </p:spPr>
        <p:txBody>
          <a:bodyPr anchor="ctr">
            <a:normAutofit fontScale="97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Issuing Electronic Form 1099’s and Form 1042’s</a:t>
            </a:r>
          </a:p>
        </p:txBody>
      </p:sp>
      <p:pic>
        <p:nvPicPr>
          <p:cNvPr id="4098" name="Picture 2"/>
          <p:cNvPicPr>
            <a:picLocks noChangeAspect="1" noChangeArrowheads="1"/>
          </p:cNvPicPr>
          <p:nvPr/>
        </p:nvPicPr>
        <p:blipFill>
          <a:blip r:embed="rId4" cstate="print"/>
          <a:srcRect/>
          <a:stretch>
            <a:fillRect/>
          </a:stretch>
        </p:blipFill>
        <p:spPr bwMode="auto">
          <a:xfrm>
            <a:off x="990600" y="1104900"/>
            <a:ext cx="7508382" cy="575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anim calcmode="lin" valueType="num">
                                      <p:cBhvr additive="base">
                                        <p:cTn id="7" dur="500" fill="hold"/>
                                        <p:tgtEl>
                                          <p:spTgt spid="450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7">
                                            <p:txEl>
                                              <p:pRg st="1" end="1"/>
                                            </p:txEl>
                                          </p:spTgt>
                                        </p:tgtEl>
                                        <p:attrNameLst>
                                          <p:attrName>style.visibility</p:attrName>
                                        </p:attrNameLst>
                                      </p:cBhvr>
                                      <p:to>
                                        <p:strVal val="visible"/>
                                      </p:to>
                                    </p:set>
                                    <p:anim calcmode="lin" valueType="num">
                                      <p:cBhvr additive="base">
                                        <p:cTn id="13" dur="500" fill="hold"/>
                                        <p:tgtEl>
                                          <p:spTgt spid="450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7">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500"/>
                                  </p:stCondLst>
                                  <p:childTnLst>
                                    <p:set>
                                      <p:cBhvr>
                                        <p:cTn id="17" dur="1" fill="hold">
                                          <p:stCondLst>
                                            <p:cond delay="0"/>
                                          </p:stCondLst>
                                        </p:cTn>
                                        <p:tgtEl>
                                          <p:spTgt spid="45057">
                                            <p:txEl>
                                              <p:pRg st="2" end="2"/>
                                            </p:txEl>
                                          </p:spTgt>
                                        </p:tgtEl>
                                        <p:attrNameLst>
                                          <p:attrName>style.visibility</p:attrName>
                                        </p:attrNameLst>
                                      </p:cBhvr>
                                      <p:to>
                                        <p:strVal val="visible"/>
                                      </p:to>
                                    </p:set>
                                    <p:anim calcmode="lin" valueType="num">
                                      <p:cBhvr additive="base">
                                        <p:cTn id="18" dur="500" fill="hold"/>
                                        <p:tgtEl>
                                          <p:spTgt spid="4505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057">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1000"/>
                                  </p:stCondLst>
                                  <p:childTnLst>
                                    <p:set>
                                      <p:cBhvr>
                                        <p:cTn id="22" dur="1" fill="hold">
                                          <p:stCondLst>
                                            <p:cond delay="0"/>
                                          </p:stCondLst>
                                        </p:cTn>
                                        <p:tgtEl>
                                          <p:spTgt spid="45057">
                                            <p:txEl>
                                              <p:pRg st="3" end="3"/>
                                            </p:txEl>
                                          </p:spTgt>
                                        </p:tgtEl>
                                        <p:attrNameLst>
                                          <p:attrName>style.visibility</p:attrName>
                                        </p:attrNameLst>
                                      </p:cBhvr>
                                      <p:to>
                                        <p:strVal val="visible"/>
                                      </p:to>
                                    </p:set>
                                    <p:anim calcmode="lin" valueType="num">
                                      <p:cBhvr additive="base">
                                        <p:cTn id="23" dur="500" fill="hold"/>
                                        <p:tgtEl>
                                          <p:spTgt spid="4505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7">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1500"/>
                                  </p:stCondLst>
                                  <p:childTnLst>
                                    <p:set>
                                      <p:cBhvr>
                                        <p:cTn id="27" dur="1" fill="hold">
                                          <p:stCondLst>
                                            <p:cond delay="0"/>
                                          </p:stCondLst>
                                        </p:cTn>
                                        <p:tgtEl>
                                          <p:spTgt spid="45057">
                                            <p:txEl>
                                              <p:pRg st="4" end="4"/>
                                            </p:txEl>
                                          </p:spTgt>
                                        </p:tgtEl>
                                        <p:attrNameLst>
                                          <p:attrName>style.visibility</p:attrName>
                                        </p:attrNameLst>
                                      </p:cBhvr>
                                      <p:to>
                                        <p:strVal val="visible"/>
                                      </p:to>
                                    </p:set>
                                    <p:anim calcmode="lin" valueType="num">
                                      <p:cBhvr additive="base">
                                        <p:cTn id="28" dur="500" fill="hold"/>
                                        <p:tgtEl>
                                          <p:spTgt spid="4505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5057">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 presetClass="entr" presetSubtype="4" fill="hold" nodeType="afterEffect">
                                  <p:stCondLst>
                                    <p:cond delay="2000"/>
                                  </p:stCondLst>
                                  <p:childTnLst>
                                    <p:set>
                                      <p:cBhvr>
                                        <p:cTn id="32" dur="1" fill="hold">
                                          <p:stCondLst>
                                            <p:cond delay="0"/>
                                          </p:stCondLst>
                                        </p:cTn>
                                        <p:tgtEl>
                                          <p:spTgt spid="45057">
                                            <p:txEl>
                                              <p:pRg st="5" end="5"/>
                                            </p:txEl>
                                          </p:spTgt>
                                        </p:tgtEl>
                                        <p:attrNameLst>
                                          <p:attrName>style.visibility</p:attrName>
                                        </p:attrNameLst>
                                      </p:cBhvr>
                                      <p:to>
                                        <p:strVal val="visible"/>
                                      </p:to>
                                    </p:set>
                                    <p:anim calcmode="lin" valueType="num">
                                      <p:cBhvr additive="base">
                                        <p:cTn id="33" dur="500" fill="hold"/>
                                        <p:tgtEl>
                                          <p:spTgt spid="4505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05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additive="base">
                                        <p:cTn id="39" dur="500" fill="hold"/>
                                        <p:tgtEl>
                                          <p:spTgt spid="4098"/>
                                        </p:tgtEl>
                                        <p:attrNameLst>
                                          <p:attrName>ppt_x</p:attrName>
                                        </p:attrNameLst>
                                      </p:cBhvr>
                                      <p:tavLst>
                                        <p:tav tm="0">
                                          <p:val>
                                            <p:strVal val="#ppt_x"/>
                                          </p:val>
                                        </p:tav>
                                        <p:tav tm="100000">
                                          <p:val>
                                            <p:strVal val="#ppt_x"/>
                                          </p:val>
                                        </p:tav>
                                      </p:tavLst>
                                    </p:anim>
                                    <p:anim calcmode="lin" valueType="num">
                                      <p:cBhvr additive="base">
                                        <p:cTn id="4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4098"/>
                                        </p:tgtEl>
                                        <p:attrNameLst>
                                          <p:attrName>ppt_x</p:attrName>
                                        </p:attrNameLst>
                                      </p:cBhvr>
                                      <p:tavLst>
                                        <p:tav tm="0">
                                          <p:val>
                                            <p:strVal val="ppt_x"/>
                                          </p:val>
                                        </p:tav>
                                        <p:tav tm="100000">
                                          <p:val>
                                            <p:strVal val="ppt_x"/>
                                          </p:val>
                                        </p:tav>
                                      </p:tavLst>
                                    </p:anim>
                                    <p:anim calcmode="lin" valueType="num">
                                      <p:cBhvr additive="base">
                                        <p:cTn id="45" dur="500"/>
                                        <p:tgtEl>
                                          <p:spTgt spid="4098"/>
                                        </p:tgtEl>
                                        <p:attrNameLst>
                                          <p:attrName>ppt_y</p:attrName>
                                        </p:attrNameLst>
                                      </p:cBhvr>
                                      <p:tavLst>
                                        <p:tav tm="0">
                                          <p:val>
                                            <p:strVal val="ppt_y"/>
                                          </p:val>
                                        </p:tav>
                                        <p:tav tm="100000">
                                          <p:val>
                                            <p:strVal val="1+ppt_h/2"/>
                                          </p:val>
                                        </p:tav>
                                      </p:tavLst>
                                    </p:anim>
                                    <p:set>
                                      <p:cBhvr>
                                        <p:cTn id="46" dur="1" fill="hold">
                                          <p:stCondLst>
                                            <p:cond delay="499"/>
                                          </p:stCondLst>
                                        </p:cTn>
                                        <p:tgtEl>
                                          <p:spTgt spid="409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5057">
                                            <p:txEl>
                                              <p:pRg st="6" end="6"/>
                                            </p:txEl>
                                          </p:spTgt>
                                        </p:tgtEl>
                                        <p:attrNameLst>
                                          <p:attrName>style.visibility</p:attrName>
                                        </p:attrNameLst>
                                      </p:cBhvr>
                                      <p:to>
                                        <p:strVal val="visible"/>
                                      </p:to>
                                    </p:set>
                                    <p:anim calcmode="lin" valueType="num">
                                      <p:cBhvr additive="base">
                                        <p:cTn id="51" dur="500" fill="hold"/>
                                        <p:tgtEl>
                                          <p:spTgt spid="45057">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5057">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5057">
                                            <p:txEl>
                                              <p:pRg st="7" end="7"/>
                                            </p:txEl>
                                          </p:spTgt>
                                        </p:tgtEl>
                                        <p:attrNameLst>
                                          <p:attrName>style.visibility</p:attrName>
                                        </p:attrNameLst>
                                      </p:cBhvr>
                                      <p:to>
                                        <p:strVal val="visible"/>
                                      </p:to>
                                    </p:set>
                                    <p:anim calcmode="lin" valueType="num">
                                      <p:cBhvr additive="base">
                                        <p:cTn id="55" dur="500" fill="hold"/>
                                        <p:tgtEl>
                                          <p:spTgt spid="4505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7">
                                            <p:txEl>
                                              <p:pRg st="7" end="7"/>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nodeType="afterEffect">
                                  <p:stCondLst>
                                    <p:cond delay="0"/>
                                  </p:stCondLst>
                                  <p:childTnLst>
                                    <p:set>
                                      <p:cBhvr>
                                        <p:cTn id="59" dur="1" fill="hold">
                                          <p:stCondLst>
                                            <p:cond delay="0"/>
                                          </p:stCondLst>
                                        </p:cTn>
                                        <p:tgtEl>
                                          <p:spTgt spid="45057">
                                            <p:txEl>
                                              <p:pRg st="8" end="8"/>
                                            </p:txEl>
                                          </p:spTgt>
                                        </p:tgtEl>
                                        <p:attrNameLst>
                                          <p:attrName>style.visibility</p:attrName>
                                        </p:attrNameLst>
                                      </p:cBhvr>
                                      <p:to>
                                        <p:strVal val="visible"/>
                                      </p:to>
                                    </p:set>
                                    <p:anim calcmode="lin" valueType="num">
                                      <p:cBhvr additive="base">
                                        <p:cTn id="60" dur="500" fill="hold"/>
                                        <p:tgtEl>
                                          <p:spTgt spid="45057">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505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40961" name="Content Placeholder 2"/>
          <p:cNvSpPr>
            <a:spLocks noGrp="1"/>
          </p:cNvSpPr>
          <p:nvPr>
            <p:ph idx="1"/>
          </p:nvPr>
        </p:nvSpPr>
        <p:spPr/>
        <p:txBody>
          <a:bodyPr/>
          <a:lstStyle/>
          <a:p>
            <a:r>
              <a:rPr lang="en-US" b="1" dirty="0" smtClean="0">
                <a:solidFill>
                  <a:srgbClr val="253D75"/>
                </a:solidFill>
              </a:rPr>
              <a:t>Form 1042</a:t>
            </a:r>
          </a:p>
          <a:p>
            <a:r>
              <a:rPr lang="en-US" b="1" dirty="0" smtClean="0">
                <a:solidFill>
                  <a:srgbClr val="253D75"/>
                </a:solidFill>
              </a:rPr>
              <a:t>Sent in email and paper form</a:t>
            </a:r>
          </a:p>
          <a:p>
            <a:r>
              <a:rPr lang="en-US" b="1" dirty="0" smtClean="0">
                <a:solidFill>
                  <a:srgbClr val="253D75"/>
                </a:solidFill>
              </a:rPr>
              <a:t>Sent 4 Forms</a:t>
            </a:r>
          </a:p>
          <a:p>
            <a:pPr lvl="1"/>
            <a:r>
              <a:rPr lang="en-US" b="1" dirty="0" smtClean="0">
                <a:solidFill>
                  <a:srgbClr val="253D75"/>
                </a:solidFill>
              </a:rPr>
              <a:t>3 Emails sent</a:t>
            </a:r>
          </a:p>
          <a:p>
            <a:r>
              <a:rPr lang="en-US" b="1" dirty="0" smtClean="0">
                <a:solidFill>
                  <a:srgbClr val="253D75"/>
                </a:solidFill>
              </a:rPr>
              <a:t>Benefits:</a:t>
            </a:r>
          </a:p>
          <a:p>
            <a:pPr marL="742950" lvl="1" indent="-285750"/>
            <a:r>
              <a:rPr lang="en-US" b="1" dirty="0" smtClean="0">
                <a:solidFill>
                  <a:srgbClr val="253D75"/>
                </a:solidFill>
              </a:rPr>
              <a:t>Cost Savings</a:t>
            </a:r>
          </a:p>
          <a:p>
            <a:pPr marL="742950" lvl="1" indent="-285750"/>
            <a:r>
              <a:rPr lang="en-US" b="1" dirty="0" err="1" smtClean="0">
                <a:solidFill>
                  <a:srgbClr val="253D75"/>
                </a:solidFill>
              </a:rPr>
              <a:t>TimeSavings</a:t>
            </a:r>
            <a:endParaRPr lang="en-US" b="1" dirty="0" smtClean="0">
              <a:solidFill>
                <a:srgbClr val="253D75"/>
              </a:solidFill>
            </a:endParaRPr>
          </a:p>
          <a:p>
            <a:pPr marL="742950" lvl="1" indent="-285750"/>
            <a:r>
              <a:rPr lang="en-US" b="1" dirty="0" smtClean="0">
                <a:solidFill>
                  <a:srgbClr val="253D75"/>
                </a:solidFill>
              </a:rPr>
              <a:t>Bidder Satisfaction</a:t>
            </a:r>
          </a:p>
          <a:p>
            <a:r>
              <a:rPr lang="en-US" b="1" dirty="0" smtClean="0">
                <a:solidFill>
                  <a:srgbClr val="253D75"/>
                </a:solidFill>
              </a:rPr>
              <a:t>What do our bidders think?</a:t>
            </a:r>
          </a:p>
          <a:p>
            <a:endParaRPr lang="en-US" b="1" dirty="0" smtClean="0">
              <a:solidFill>
                <a:srgbClr val="253D75"/>
              </a:solidFill>
            </a:endParaRPr>
          </a:p>
          <a:p>
            <a:endParaRPr lang="en-US" b="1" dirty="0" smtClean="0">
              <a:solidFill>
                <a:srgbClr val="253D75"/>
              </a:solidFill>
            </a:endParaRPr>
          </a:p>
          <a:p>
            <a:endParaRPr lang="en-US" b="1" dirty="0" smtClean="0">
              <a:solidFill>
                <a:srgbClr val="253D75"/>
              </a:solidFill>
            </a:endParaRPr>
          </a:p>
          <a:p>
            <a:pPr marL="742950" lvl="1" indent="-285750">
              <a:buFont typeface="Wingdings 2" pitchFamily="18" charset="2"/>
              <a:buNone/>
            </a:pPr>
            <a:endParaRPr lang="en-US" b="1" dirty="0" smtClean="0">
              <a:solidFill>
                <a:srgbClr val="253D75"/>
              </a:solidFill>
            </a:endParaRPr>
          </a:p>
        </p:txBody>
      </p:sp>
      <p:sp>
        <p:nvSpPr>
          <p:cNvPr id="6" name="Title 1"/>
          <p:cNvSpPr txBox="1">
            <a:spLocks/>
          </p:cNvSpPr>
          <p:nvPr/>
        </p:nvSpPr>
        <p:spPr>
          <a:xfrm>
            <a:off x="381000" y="0"/>
            <a:ext cx="8458200" cy="1189038"/>
          </a:xfrm>
          <a:prstGeom prst="rect">
            <a:avLst/>
          </a:prstGeom>
        </p:spPr>
        <p:txBody>
          <a:bodyPr anchor="ctr">
            <a:normAutofit fontScale="97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Issuing Electronic Form 1099’s and Form 1042’s</a:t>
            </a:r>
          </a:p>
        </p:txBody>
      </p:sp>
      <p:pic>
        <p:nvPicPr>
          <p:cNvPr id="5122" name="Picture 2"/>
          <p:cNvPicPr>
            <a:picLocks noChangeAspect="1" noChangeArrowheads="1"/>
          </p:cNvPicPr>
          <p:nvPr/>
        </p:nvPicPr>
        <p:blipFill>
          <a:blip r:embed="rId4" cstate="print"/>
          <a:srcRect/>
          <a:stretch>
            <a:fillRect/>
          </a:stretch>
        </p:blipFill>
        <p:spPr bwMode="auto">
          <a:xfrm>
            <a:off x="685800" y="990600"/>
            <a:ext cx="7772400" cy="564989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76200" y="914400"/>
            <a:ext cx="9067800" cy="6786115"/>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381000" y="1219200"/>
            <a:ext cx="8595188" cy="4267200"/>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533400" y="1143000"/>
            <a:ext cx="8405757" cy="4343400"/>
          </a:xfrm>
          <a:prstGeom prst="rect">
            <a:avLst/>
          </a:prstGeom>
          <a:noFill/>
          <a:ln w="9525">
            <a:noFill/>
            <a:miter lim="800000"/>
            <a:headEnd/>
            <a:tailEnd/>
          </a:ln>
        </p:spPr>
      </p:pic>
      <p:pic>
        <p:nvPicPr>
          <p:cNvPr id="5126" name="Picture 6"/>
          <p:cNvPicPr>
            <a:picLocks noChangeAspect="1" noChangeArrowheads="1"/>
          </p:cNvPicPr>
          <p:nvPr/>
        </p:nvPicPr>
        <p:blipFill>
          <a:blip r:embed="rId8" cstate="print"/>
          <a:srcRect/>
          <a:stretch>
            <a:fillRect/>
          </a:stretch>
        </p:blipFill>
        <p:spPr bwMode="auto">
          <a:xfrm>
            <a:off x="457200" y="1143000"/>
            <a:ext cx="8534400" cy="4300800"/>
          </a:xfrm>
          <a:prstGeom prst="rect">
            <a:avLst/>
          </a:prstGeom>
          <a:noFill/>
          <a:ln w="9525">
            <a:noFill/>
            <a:miter lim="800000"/>
            <a:headEnd/>
            <a:tailEnd/>
          </a:ln>
        </p:spPr>
      </p:pic>
      <p:sp>
        <p:nvSpPr>
          <p:cNvPr id="9" name="TextBox 8"/>
          <p:cNvSpPr txBox="1"/>
          <p:nvPr/>
        </p:nvSpPr>
        <p:spPr>
          <a:xfrm>
            <a:off x="6096000" y="1981200"/>
            <a:ext cx="2438400" cy="3810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73.5 % Satisfaction</a:t>
            </a:r>
            <a:endParaRPr lang="en-US"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 calcmode="lin" valueType="num">
                                      <p:cBhvr additive="base">
                                        <p:cTn id="7" dur="500" fill="hold"/>
                                        <p:tgtEl>
                                          <p:spTgt spid="409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1">
                                            <p:txEl>
                                              <p:pRg st="1" end="1"/>
                                            </p:txEl>
                                          </p:spTgt>
                                        </p:tgtEl>
                                        <p:attrNameLst>
                                          <p:attrName>style.visibility</p:attrName>
                                        </p:attrNameLst>
                                      </p:cBhvr>
                                      <p:to>
                                        <p:strVal val="visible"/>
                                      </p:to>
                                    </p:set>
                                    <p:anim calcmode="lin" valueType="num">
                                      <p:cBhvr additive="base">
                                        <p:cTn id="13" dur="500" fill="hold"/>
                                        <p:tgtEl>
                                          <p:spTgt spid="409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5122"/>
                                        </p:tgtEl>
                                        <p:attrNameLst>
                                          <p:attrName>ppt_x</p:attrName>
                                        </p:attrNameLst>
                                      </p:cBhvr>
                                      <p:tavLst>
                                        <p:tav tm="0">
                                          <p:val>
                                            <p:strVal val="ppt_x"/>
                                          </p:val>
                                        </p:tav>
                                        <p:tav tm="100000">
                                          <p:val>
                                            <p:strVal val="ppt_x"/>
                                          </p:val>
                                        </p:tav>
                                      </p:tavLst>
                                    </p:anim>
                                    <p:anim calcmode="lin" valueType="num">
                                      <p:cBhvr additive="base">
                                        <p:cTn id="25" dur="500"/>
                                        <p:tgtEl>
                                          <p:spTgt spid="5122"/>
                                        </p:tgtEl>
                                        <p:attrNameLst>
                                          <p:attrName>ppt_y</p:attrName>
                                        </p:attrNameLst>
                                      </p:cBhvr>
                                      <p:tavLst>
                                        <p:tav tm="0">
                                          <p:val>
                                            <p:strVal val="ppt_y"/>
                                          </p:val>
                                        </p:tav>
                                        <p:tav tm="100000">
                                          <p:val>
                                            <p:strVal val="1+ppt_h/2"/>
                                          </p:val>
                                        </p:tav>
                                      </p:tavLst>
                                    </p:anim>
                                    <p:set>
                                      <p:cBhvr>
                                        <p:cTn id="26" dur="1" fill="hold">
                                          <p:stCondLst>
                                            <p:cond delay="499"/>
                                          </p:stCondLst>
                                        </p:cTn>
                                        <p:tgtEl>
                                          <p:spTgt spid="5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61">
                                            <p:txEl>
                                              <p:pRg st="2" end="2"/>
                                            </p:txEl>
                                          </p:spTgt>
                                        </p:tgtEl>
                                        <p:attrNameLst>
                                          <p:attrName>style.visibility</p:attrName>
                                        </p:attrNameLst>
                                      </p:cBhvr>
                                      <p:to>
                                        <p:strVal val="visible"/>
                                      </p:to>
                                    </p:set>
                                    <p:anim calcmode="lin" valueType="num">
                                      <p:cBhvr additive="base">
                                        <p:cTn id="31" dur="500" fill="hold"/>
                                        <p:tgtEl>
                                          <p:spTgt spid="4096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61">
                                            <p:txEl>
                                              <p:pRg st="3" end="3"/>
                                            </p:txEl>
                                          </p:spTgt>
                                        </p:tgtEl>
                                        <p:attrNameLst>
                                          <p:attrName>style.visibility</p:attrName>
                                        </p:attrNameLst>
                                      </p:cBhvr>
                                      <p:to>
                                        <p:strVal val="visible"/>
                                      </p:to>
                                    </p:set>
                                    <p:anim calcmode="lin" valueType="num">
                                      <p:cBhvr additive="base">
                                        <p:cTn id="35" dur="500" fill="hold"/>
                                        <p:tgtEl>
                                          <p:spTgt spid="4096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123"/>
                                        </p:tgtEl>
                                        <p:attrNameLst>
                                          <p:attrName>style.visibility</p:attrName>
                                        </p:attrNameLst>
                                      </p:cBhvr>
                                      <p:to>
                                        <p:strVal val="visible"/>
                                      </p:to>
                                    </p:set>
                                    <p:anim calcmode="lin" valueType="num">
                                      <p:cBhvr additive="base">
                                        <p:cTn id="41" dur="500" fill="hold"/>
                                        <p:tgtEl>
                                          <p:spTgt spid="5123"/>
                                        </p:tgtEl>
                                        <p:attrNameLst>
                                          <p:attrName>ppt_x</p:attrName>
                                        </p:attrNameLst>
                                      </p:cBhvr>
                                      <p:tavLst>
                                        <p:tav tm="0">
                                          <p:val>
                                            <p:strVal val="#ppt_x"/>
                                          </p:val>
                                        </p:tav>
                                        <p:tav tm="100000">
                                          <p:val>
                                            <p:strVal val="#ppt_x"/>
                                          </p:val>
                                        </p:tav>
                                      </p:tavLst>
                                    </p:anim>
                                    <p:anim calcmode="lin" valueType="num">
                                      <p:cBhvr additive="base">
                                        <p:cTn id="4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5123"/>
                                        </p:tgtEl>
                                        <p:attrNameLst>
                                          <p:attrName>ppt_x</p:attrName>
                                        </p:attrNameLst>
                                      </p:cBhvr>
                                      <p:tavLst>
                                        <p:tav tm="0">
                                          <p:val>
                                            <p:strVal val="ppt_x"/>
                                          </p:val>
                                        </p:tav>
                                        <p:tav tm="100000">
                                          <p:val>
                                            <p:strVal val="ppt_x"/>
                                          </p:val>
                                        </p:tav>
                                      </p:tavLst>
                                    </p:anim>
                                    <p:anim calcmode="lin" valueType="num">
                                      <p:cBhvr additive="base">
                                        <p:cTn id="47" dur="500"/>
                                        <p:tgtEl>
                                          <p:spTgt spid="5123"/>
                                        </p:tgtEl>
                                        <p:attrNameLst>
                                          <p:attrName>ppt_y</p:attrName>
                                        </p:attrNameLst>
                                      </p:cBhvr>
                                      <p:tavLst>
                                        <p:tav tm="0">
                                          <p:val>
                                            <p:strVal val="ppt_y"/>
                                          </p:val>
                                        </p:tav>
                                        <p:tav tm="100000">
                                          <p:val>
                                            <p:strVal val="1+ppt_h/2"/>
                                          </p:val>
                                        </p:tav>
                                      </p:tavLst>
                                    </p:anim>
                                    <p:set>
                                      <p:cBhvr>
                                        <p:cTn id="48" dur="1" fill="hold">
                                          <p:stCondLst>
                                            <p:cond delay="499"/>
                                          </p:stCondLst>
                                        </p:cTn>
                                        <p:tgtEl>
                                          <p:spTgt spid="51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961">
                                            <p:txEl>
                                              <p:pRg st="4" end="4"/>
                                            </p:txEl>
                                          </p:spTgt>
                                        </p:tgtEl>
                                        <p:attrNameLst>
                                          <p:attrName>style.visibility</p:attrName>
                                        </p:attrNameLst>
                                      </p:cBhvr>
                                      <p:to>
                                        <p:strVal val="visible"/>
                                      </p:to>
                                    </p:set>
                                    <p:anim calcmode="lin" valueType="num">
                                      <p:cBhvr additive="base">
                                        <p:cTn id="53" dur="500" fill="hold"/>
                                        <p:tgtEl>
                                          <p:spTgt spid="40961">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961">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0961">
                                            <p:txEl>
                                              <p:pRg st="5" end="5"/>
                                            </p:txEl>
                                          </p:spTgt>
                                        </p:tgtEl>
                                        <p:attrNameLst>
                                          <p:attrName>style.visibility</p:attrName>
                                        </p:attrNameLst>
                                      </p:cBhvr>
                                      <p:to>
                                        <p:strVal val="visible"/>
                                      </p:to>
                                    </p:set>
                                    <p:anim calcmode="lin" valueType="num">
                                      <p:cBhvr additive="base">
                                        <p:cTn id="57" dur="500" fill="hold"/>
                                        <p:tgtEl>
                                          <p:spTgt spid="40961">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09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24"/>
                                        </p:tgtEl>
                                        <p:attrNameLst>
                                          <p:attrName>style.visibility</p:attrName>
                                        </p:attrNameLst>
                                      </p:cBhvr>
                                      <p:to>
                                        <p:strVal val="visible"/>
                                      </p:to>
                                    </p:set>
                                    <p:anim calcmode="lin" valueType="num">
                                      <p:cBhvr additive="base">
                                        <p:cTn id="63" dur="500" fill="hold"/>
                                        <p:tgtEl>
                                          <p:spTgt spid="5124"/>
                                        </p:tgtEl>
                                        <p:attrNameLst>
                                          <p:attrName>ppt_x</p:attrName>
                                        </p:attrNameLst>
                                      </p:cBhvr>
                                      <p:tavLst>
                                        <p:tav tm="0">
                                          <p:val>
                                            <p:strVal val="#ppt_x"/>
                                          </p:val>
                                        </p:tav>
                                        <p:tav tm="100000">
                                          <p:val>
                                            <p:strVal val="#ppt_x"/>
                                          </p:val>
                                        </p:tav>
                                      </p:tavLst>
                                    </p:anim>
                                    <p:anim calcmode="lin" valueType="num">
                                      <p:cBhvr additive="base">
                                        <p:cTn id="6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512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0961">
                                            <p:txEl>
                                              <p:pRg st="6" end="6"/>
                                            </p:txEl>
                                          </p:spTgt>
                                        </p:tgtEl>
                                        <p:attrNameLst>
                                          <p:attrName>style.visibility</p:attrName>
                                        </p:attrNameLst>
                                      </p:cBhvr>
                                      <p:to>
                                        <p:strVal val="visible"/>
                                      </p:to>
                                    </p:set>
                                    <p:anim calcmode="lin" valueType="num">
                                      <p:cBhvr additive="base">
                                        <p:cTn id="73" dur="500" fill="hold"/>
                                        <p:tgtEl>
                                          <p:spTgt spid="40961">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096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126"/>
                                        </p:tgtEl>
                                        <p:attrNameLst>
                                          <p:attrName>style.visibility</p:attrName>
                                        </p:attrNameLst>
                                      </p:cBhvr>
                                      <p:to>
                                        <p:strVal val="visible"/>
                                      </p:to>
                                    </p:set>
                                    <p:anim calcmode="lin" valueType="num">
                                      <p:cBhvr additive="base">
                                        <p:cTn id="79" dur="500" fill="hold"/>
                                        <p:tgtEl>
                                          <p:spTgt spid="5126"/>
                                        </p:tgtEl>
                                        <p:attrNameLst>
                                          <p:attrName>ppt_x</p:attrName>
                                        </p:attrNameLst>
                                      </p:cBhvr>
                                      <p:tavLst>
                                        <p:tav tm="0">
                                          <p:val>
                                            <p:strVal val="#ppt_x"/>
                                          </p:val>
                                        </p:tav>
                                        <p:tav tm="100000">
                                          <p:val>
                                            <p:strVal val="#ppt_x"/>
                                          </p:val>
                                        </p:tav>
                                      </p:tavLst>
                                    </p:anim>
                                    <p:anim calcmode="lin" valueType="num">
                                      <p:cBhvr additive="base">
                                        <p:cTn id="8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5126"/>
                                        </p:tgtEl>
                                        <p:attrNameLst>
                                          <p:attrName>style.visibility</p:attrName>
                                        </p:attrNameLst>
                                      </p:cBhvr>
                                      <p:to>
                                        <p:strVal val="hidden"/>
                                      </p:to>
                                    </p:set>
                                  </p:childTnLst>
                                </p:cTn>
                              </p:par>
                              <p:par>
                                <p:cTn id="85" presetID="2" presetClass="entr" presetSubtype="4" fill="hold" nodeType="withEffect">
                                  <p:stCondLst>
                                    <p:cond delay="0"/>
                                  </p:stCondLst>
                                  <p:childTnLst>
                                    <p:set>
                                      <p:cBhvr>
                                        <p:cTn id="86" dur="1" fill="hold">
                                          <p:stCondLst>
                                            <p:cond delay="0"/>
                                          </p:stCondLst>
                                        </p:cTn>
                                        <p:tgtEl>
                                          <p:spTgt spid="40961">
                                            <p:txEl>
                                              <p:pRg st="7" end="7"/>
                                            </p:txEl>
                                          </p:spTgt>
                                        </p:tgtEl>
                                        <p:attrNameLst>
                                          <p:attrName>style.visibility</p:attrName>
                                        </p:attrNameLst>
                                      </p:cBhvr>
                                      <p:to>
                                        <p:strVal val="visible"/>
                                      </p:to>
                                    </p:set>
                                    <p:anim calcmode="lin" valueType="num">
                                      <p:cBhvr additive="base">
                                        <p:cTn id="87" dur="500" fill="hold"/>
                                        <p:tgtEl>
                                          <p:spTgt spid="40961">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096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0961">
                                            <p:txEl>
                                              <p:pRg st="8" end="8"/>
                                            </p:txEl>
                                          </p:spTgt>
                                        </p:tgtEl>
                                        <p:attrNameLst>
                                          <p:attrName>style.visibility</p:attrName>
                                        </p:attrNameLst>
                                      </p:cBhvr>
                                      <p:to>
                                        <p:strVal val="visible"/>
                                      </p:to>
                                    </p:set>
                                    <p:anim calcmode="lin" valueType="num">
                                      <p:cBhvr additive="base">
                                        <p:cTn id="93" dur="500" fill="hold"/>
                                        <p:tgtEl>
                                          <p:spTgt spid="40961">
                                            <p:txEl>
                                              <p:pRg st="8" end="8"/>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096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125"/>
                                        </p:tgtEl>
                                        <p:attrNameLst>
                                          <p:attrName>style.visibility</p:attrName>
                                        </p:attrNameLst>
                                      </p:cBhvr>
                                      <p:to>
                                        <p:strVal val="visible"/>
                                      </p:to>
                                    </p:set>
                                    <p:anim calcmode="lin" valueType="num">
                                      <p:cBhvr additive="base">
                                        <p:cTn id="99" dur="500" fill="hold"/>
                                        <p:tgtEl>
                                          <p:spTgt spid="5125"/>
                                        </p:tgtEl>
                                        <p:attrNameLst>
                                          <p:attrName>ppt_x</p:attrName>
                                        </p:attrNameLst>
                                      </p:cBhvr>
                                      <p:tavLst>
                                        <p:tav tm="0">
                                          <p:val>
                                            <p:strVal val="#ppt_x"/>
                                          </p:val>
                                        </p:tav>
                                        <p:tav tm="100000">
                                          <p:val>
                                            <p:strVal val="#ppt_x"/>
                                          </p:val>
                                        </p:tav>
                                      </p:tavLst>
                                    </p:anim>
                                    <p:anim calcmode="lin" valueType="num">
                                      <p:cBhvr additive="base">
                                        <p:cTn id="100" dur="500" fill="hold"/>
                                        <p:tgtEl>
                                          <p:spTgt spid="5125"/>
                                        </p:tgtEl>
                                        <p:attrNameLst>
                                          <p:attrName>ppt_y</p:attrName>
                                        </p:attrNameLst>
                                      </p:cBhvr>
                                      <p:tavLst>
                                        <p:tav tm="0">
                                          <p:val>
                                            <p:strVal val="1+#ppt_h/2"/>
                                          </p:val>
                                        </p:tav>
                                        <p:tav tm="100000">
                                          <p:val>
                                            <p:strVal val="#ppt_y"/>
                                          </p:val>
                                        </p:tav>
                                      </p:tavLst>
                                    </p:anim>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0"/>
            <a:ext cx="8458200" cy="1189038"/>
          </a:xfrm>
          <a:prstGeom prst="rect">
            <a:avLst/>
          </a:prstGeom>
        </p:spPr>
        <p:txBody>
          <a:bodyPr anchor="ctr">
            <a:normAutofit fontScale="97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Issuing Electronic Form 1099’s and Form 1042’s</a:t>
            </a:r>
          </a:p>
        </p:txBody>
      </p:sp>
      <p:sp>
        <p:nvSpPr>
          <p:cNvPr id="43013" name="Content Placeholder 2"/>
          <p:cNvSpPr>
            <a:spLocks/>
          </p:cNvSpPr>
          <p:nvPr/>
        </p:nvSpPr>
        <p:spPr bwMode="auto">
          <a:xfrm>
            <a:off x="0" y="1143000"/>
            <a:ext cx="82296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47688" indent="-411163">
              <a:spcBef>
                <a:spcPct val="20000"/>
              </a:spcBef>
              <a:buClr>
                <a:srgbClr val="F9F9F9"/>
              </a:buClr>
              <a:buSzPct val="65000"/>
              <a:buFont typeface="Wingdings 2" pitchFamily="18" charset="2"/>
              <a:buChar char=""/>
            </a:pPr>
            <a:r>
              <a:rPr lang="en-US" sz="2800" b="1" dirty="0" smtClean="0">
                <a:solidFill>
                  <a:srgbClr val="253D75"/>
                </a:solidFill>
                <a:latin typeface="Book Antiqua" pitchFamily="18" charset="0"/>
              </a:rPr>
              <a:t>What we learned?</a:t>
            </a:r>
          </a:p>
          <a:p>
            <a:pPr marL="1004888" lvl="1" indent="-411163">
              <a:spcBef>
                <a:spcPct val="20000"/>
              </a:spcBef>
              <a:buClr>
                <a:srgbClr val="F9F9F9"/>
              </a:buClr>
              <a:buSzPct val="65000"/>
              <a:buFont typeface="Wingdings 2" pitchFamily="18" charset="2"/>
              <a:buChar char=""/>
            </a:pPr>
            <a:r>
              <a:rPr lang="en-US" sz="2800" b="1" dirty="0" smtClean="0">
                <a:solidFill>
                  <a:srgbClr val="253D75"/>
                </a:solidFill>
                <a:latin typeface="Book Antiqua" pitchFamily="18" charset="0"/>
              </a:rPr>
              <a:t>Improvements are always needed</a:t>
            </a:r>
          </a:p>
          <a:p>
            <a:pPr marL="1004888" lvl="1" indent="-411163">
              <a:spcBef>
                <a:spcPct val="20000"/>
              </a:spcBef>
              <a:buClr>
                <a:srgbClr val="F9F9F9"/>
              </a:buClr>
              <a:buSzPct val="65000"/>
              <a:buFont typeface="Wingdings 2" pitchFamily="18" charset="2"/>
              <a:buChar char=""/>
            </a:pPr>
            <a:r>
              <a:rPr lang="en-US" sz="2800" b="1" dirty="0" smtClean="0">
                <a:solidFill>
                  <a:srgbClr val="253D75"/>
                </a:solidFill>
                <a:latin typeface="Book Antiqua" pitchFamily="18" charset="0"/>
              </a:rPr>
              <a:t>New programs may help streamline</a:t>
            </a:r>
          </a:p>
          <a:p>
            <a:pPr marL="1004888" lvl="1" indent="-411163">
              <a:spcBef>
                <a:spcPct val="20000"/>
              </a:spcBef>
              <a:buClr>
                <a:srgbClr val="F9F9F9"/>
              </a:buClr>
              <a:buSzPct val="65000"/>
              <a:buFont typeface="Wingdings 2" pitchFamily="18" charset="2"/>
              <a:buChar char=""/>
            </a:pPr>
            <a:r>
              <a:rPr lang="en-US" sz="2800" b="1" dirty="0" smtClean="0">
                <a:solidFill>
                  <a:srgbClr val="253D75"/>
                </a:solidFill>
                <a:latin typeface="Book Antiqua" pitchFamily="18" charset="0"/>
              </a:rPr>
              <a:t>Will continue to offer in this format</a:t>
            </a:r>
          </a:p>
          <a:p>
            <a:pPr marL="1004888" lvl="1" indent="-411163">
              <a:spcBef>
                <a:spcPct val="20000"/>
              </a:spcBef>
              <a:buClr>
                <a:srgbClr val="F9F9F9"/>
              </a:buClr>
              <a:buSzPct val="65000"/>
              <a:buFont typeface="Wingdings 2" pitchFamily="18" charset="2"/>
              <a:buChar char=""/>
            </a:pPr>
            <a:endParaRPr lang="en-US" sz="2800" b="1" dirty="0" smtClean="0">
              <a:solidFill>
                <a:srgbClr val="253D75"/>
              </a:solidFill>
              <a:latin typeface="Book Antiqua" pitchFamily="18" charset="0"/>
            </a:endParaRPr>
          </a:p>
          <a:p>
            <a:pPr marL="547688" lvl="1" indent="-411163">
              <a:spcBef>
                <a:spcPct val="20000"/>
              </a:spcBef>
              <a:buClr>
                <a:srgbClr val="F9F9F9"/>
              </a:buClr>
              <a:buSzPct val="65000"/>
              <a:buFont typeface="Wingdings 2" pitchFamily="18" charset="2"/>
              <a:buChar char=""/>
            </a:pPr>
            <a:r>
              <a:rPr lang="en-US" sz="2800" b="1" dirty="0" smtClean="0">
                <a:solidFill>
                  <a:srgbClr val="253D75"/>
                </a:solidFill>
                <a:latin typeface="Book Antiqua" pitchFamily="18" charset="0"/>
              </a:rPr>
              <a:t>Determination to continue improving our processes</a:t>
            </a:r>
          </a:p>
          <a:p>
            <a:pPr marL="547688" lvl="1" indent="-411163">
              <a:spcBef>
                <a:spcPct val="20000"/>
              </a:spcBef>
              <a:buClr>
                <a:srgbClr val="F9F9F9"/>
              </a:buClr>
              <a:buSzPct val="65000"/>
              <a:buFont typeface="Wingdings 2" pitchFamily="18" charset="2"/>
              <a:buChar char=""/>
            </a:pPr>
            <a:endParaRPr lang="en-US" sz="2800" b="1" dirty="0" smtClean="0">
              <a:solidFill>
                <a:srgbClr val="253D75"/>
              </a:solidFill>
              <a:latin typeface="Book Antiqua" pitchFamily="18" charset="0"/>
            </a:endParaRPr>
          </a:p>
          <a:p>
            <a:pPr marL="547688" indent="-411163">
              <a:spcBef>
                <a:spcPct val="20000"/>
              </a:spcBef>
              <a:buClr>
                <a:srgbClr val="F9F9F9"/>
              </a:buClr>
              <a:buSzPct val="65000"/>
              <a:buFont typeface="Wingdings 2" pitchFamily="18" charset="2"/>
              <a:buChar char=""/>
            </a:pPr>
            <a:r>
              <a:rPr lang="en-US" sz="2800" b="1" dirty="0" smtClean="0">
                <a:solidFill>
                  <a:srgbClr val="253D75"/>
                </a:solidFill>
                <a:latin typeface="Book Antiqua" pitchFamily="18" charset="0"/>
              </a:rPr>
              <a:t>Open to new and innovative ideas</a:t>
            </a:r>
            <a:endParaRPr lang="en-US" sz="2800" b="1" dirty="0">
              <a:solidFill>
                <a:srgbClr val="253D75"/>
              </a:solidFill>
              <a:latin typeface="Book Antiqua" pitchFamily="18" charset="0"/>
            </a:endParaRPr>
          </a:p>
          <a:p>
            <a:pPr marL="547688" indent="-411163">
              <a:spcBef>
                <a:spcPct val="20000"/>
              </a:spcBef>
              <a:buClr>
                <a:srgbClr val="F9F9F9"/>
              </a:buClr>
              <a:buSzPct val="65000"/>
              <a:buFont typeface="Wingdings 2" pitchFamily="18" charset="2"/>
              <a:buChar char=""/>
            </a:pPr>
            <a:endParaRPr lang="en-US" sz="2800" b="1" dirty="0">
              <a:solidFill>
                <a:srgbClr val="253D75"/>
              </a:solidFill>
              <a:latin typeface="Book Antiqua" pitchFamily="18" charset="0"/>
            </a:endParaRPr>
          </a:p>
          <a:p>
            <a:pPr marL="547688" indent="-411163">
              <a:spcBef>
                <a:spcPct val="20000"/>
              </a:spcBef>
              <a:buClr>
                <a:srgbClr val="F9F9F9"/>
              </a:buClr>
              <a:buSzPct val="65000"/>
              <a:buFont typeface="Wingdings 2" pitchFamily="18" charset="2"/>
              <a:buChar char=""/>
            </a:pPr>
            <a:r>
              <a:rPr lang="en-US" sz="2800" b="1" dirty="0">
                <a:solidFill>
                  <a:srgbClr val="253D75"/>
                </a:solidFill>
                <a:latin typeface="Book Antiqua" pitchFamily="18" charset="0"/>
              </a:rPr>
              <a:t>Welcome </a:t>
            </a:r>
            <a:r>
              <a:rPr lang="en-US" sz="2800" b="1" dirty="0" smtClean="0">
                <a:solidFill>
                  <a:srgbClr val="253D75"/>
                </a:solidFill>
                <a:latin typeface="Book Antiqua" pitchFamily="18" charset="0"/>
              </a:rPr>
              <a:t>questions and suggestions</a:t>
            </a:r>
            <a:endParaRPr lang="en-US" sz="2800" b="1" dirty="0">
              <a:solidFill>
                <a:srgbClr val="253D75"/>
              </a:solidFill>
              <a:latin typeface="Book Antiqua" pitchFamily="18" charset="0"/>
            </a:endParaRPr>
          </a:p>
          <a:p>
            <a:pPr marL="547688" indent="-411163">
              <a:spcBef>
                <a:spcPct val="20000"/>
              </a:spcBef>
              <a:buClr>
                <a:srgbClr val="F9F9F9"/>
              </a:buClr>
              <a:buSzPct val="65000"/>
              <a:buFont typeface="Wingdings 2" pitchFamily="18" charset="2"/>
              <a:buChar char=""/>
            </a:pPr>
            <a:endParaRPr lang="en-US" sz="2800" b="1" dirty="0">
              <a:solidFill>
                <a:srgbClr val="253D75"/>
              </a:solidFill>
              <a:latin typeface="Book Antiqua" pitchFamily="18" charset="0"/>
            </a:endParaRPr>
          </a:p>
          <a:p>
            <a:pPr marL="742950" lvl="1" indent="-285750">
              <a:spcBef>
                <a:spcPct val="20000"/>
              </a:spcBef>
              <a:buClr>
                <a:schemeClr val="tx1"/>
              </a:buClr>
              <a:buSzPct val="80000"/>
              <a:buFont typeface="Wingdings 2" pitchFamily="18" charset="2"/>
              <a:buNone/>
            </a:pPr>
            <a:endParaRPr lang="en-US" sz="2400" b="1" dirty="0">
              <a:solidFill>
                <a:srgbClr val="253D75"/>
              </a:solidFill>
              <a:latin typeface="Book Antiqua" pitchFamily="18" charset="0"/>
            </a:endParaRPr>
          </a:p>
        </p:txBody>
      </p:sp>
      <p:pic>
        <p:nvPicPr>
          <p:cNvPr id="6146" name="Picture 2" descr="C:\Users\hhigh\AppData\Local\Microsoft\Windows\Temporary Internet Files\Content.IE5\VGDEH1PG\MC900056642[1].wmf"/>
          <p:cNvPicPr>
            <a:picLocks noChangeAspect="1" noChangeArrowheads="1"/>
          </p:cNvPicPr>
          <p:nvPr/>
        </p:nvPicPr>
        <p:blipFill>
          <a:blip r:embed="rId4" cstate="print"/>
          <a:srcRect/>
          <a:stretch>
            <a:fillRect/>
          </a:stretch>
        </p:blipFill>
        <p:spPr bwMode="auto">
          <a:xfrm>
            <a:off x="7086600" y="990600"/>
            <a:ext cx="1812341" cy="1786738"/>
          </a:xfrm>
          <a:prstGeom prst="rect">
            <a:avLst/>
          </a:prstGeom>
          <a:noFill/>
        </p:spPr>
      </p:pic>
      <p:pic>
        <p:nvPicPr>
          <p:cNvPr id="6147" name="Picture 3" descr="C:\Users\hhigh\AppData\Local\Microsoft\Windows\Temporary Internet Files\Content.IE5\KEFEFDP2\MC900434859[1].png"/>
          <p:cNvPicPr>
            <a:picLocks noChangeAspect="1" noChangeArrowheads="1"/>
          </p:cNvPicPr>
          <p:nvPr/>
        </p:nvPicPr>
        <p:blipFill>
          <a:blip r:embed="rId5" cstate="print"/>
          <a:srcRect/>
          <a:stretch>
            <a:fillRect/>
          </a:stretch>
        </p:blipFill>
        <p:spPr bwMode="auto">
          <a:xfrm>
            <a:off x="6934200" y="4876800"/>
            <a:ext cx="17145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 calcmode="lin" valueType="num">
                                      <p:cBhvr additive="base">
                                        <p:cTn id="12" dur="500" fill="hold"/>
                                        <p:tgtEl>
                                          <p:spTgt spid="430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 calcmode="lin" valueType="num">
                                      <p:cBhvr additive="base">
                                        <p:cTn id="17" dur="500" fill="hold"/>
                                        <p:tgtEl>
                                          <p:spTgt spid="430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 calcmode="lin" valueType="num">
                                      <p:cBhvr additive="base">
                                        <p:cTn id="22" dur="500" fill="hold"/>
                                        <p:tgtEl>
                                          <p:spTgt spid="4301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30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3013">
                                            <p:txEl>
                                              <p:pRg st="5" end="5"/>
                                            </p:txEl>
                                          </p:spTgt>
                                        </p:tgtEl>
                                        <p:attrNameLst>
                                          <p:attrName>style.visibility</p:attrName>
                                        </p:attrNameLst>
                                      </p:cBhvr>
                                      <p:to>
                                        <p:strVal val="visible"/>
                                      </p:to>
                                    </p:set>
                                    <p:anim calcmode="lin" valueType="num">
                                      <p:cBhvr additive="base">
                                        <p:cTn id="28" dur="500" fill="hold"/>
                                        <p:tgtEl>
                                          <p:spTgt spid="4301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30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3013">
                                            <p:txEl>
                                              <p:pRg st="7" end="7"/>
                                            </p:txEl>
                                          </p:spTgt>
                                        </p:tgtEl>
                                        <p:attrNameLst>
                                          <p:attrName>style.visibility</p:attrName>
                                        </p:attrNameLst>
                                      </p:cBhvr>
                                      <p:to>
                                        <p:strVal val="visible"/>
                                      </p:to>
                                    </p:set>
                                    <p:anim calcmode="lin" valueType="num">
                                      <p:cBhvr additive="base">
                                        <p:cTn id="34" dur="500" fill="hold"/>
                                        <p:tgtEl>
                                          <p:spTgt spid="4301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30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3013">
                                            <p:txEl>
                                              <p:pRg st="9" end="9"/>
                                            </p:txEl>
                                          </p:spTgt>
                                        </p:tgtEl>
                                        <p:attrNameLst>
                                          <p:attrName>style.visibility</p:attrName>
                                        </p:attrNameLst>
                                      </p:cBhvr>
                                      <p:to>
                                        <p:strVal val="visible"/>
                                      </p:to>
                                    </p:set>
                                    <p:anim calcmode="lin" valueType="num">
                                      <p:cBhvr additive="base">
                                        <p:cTn id="40" dur="500" fill="hold"/>
                                        <p:tgtEl>
                                          <p:spTgt spid="43013">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3013">
                                            <p:txEl>
                                              <p:pRg st="9" end="9"/>
                                            </p:txEl>
                                          </p:spTgt>
                                        </p:tgtEl>
                                        <p:attrNameLst>
                                          <p:attrName>ppt_y</p:attrName>
                                        </p:attrNameLst>
                                      </p:cBhvr>
                                      <p:tavLst>
                                        <p:tav tm="0">
                                          <p:val>
                                            <p:strVal val="1+#ppt_h/2"/>
                                          </p:val>
                                        </p:tav>
                                        <p:tav tm="100000">
                                          <p:val>
                                            <p:strVal val="#ppt_y"/>
                                          </p:val>
                                        </p:tav>
                                      </p:tavLst>
                                    </p:anim>
                                  </p:childTnLst>
                                </p:cTn>
                              </p:par>
                              <p:par>
                                <p:cTn id="42" presetID="1" presetClass="entr" presetSubtype="0" fill="hold" nodeType="withEffect">
                                  <p:stCondLst>
                                    <p:cond delay="0"/>
                                  </p:stCondLst>
                                  <p:childTnLst>
                                    <p:set>
                                      <p:cBhvr>
                                        <p:cTn id="43" dur="1" fill="hold">
                                          <p:stCondLst>
                                            <p:cond delay="0"/>
                                          </p:stCondLst>
                                        </p:cTn>
                                        <p:tgtEl>
                                          <p:spTgt spid="614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5">
                    <a:lumMod val="50000"/>
                  </a:schemeClr>
                </a:solidFill>
                <a:effectLst>
                  <a:outerShdw blurRad="50800" dist="38100" dir="13500000" algn="br" rotWithShape="0">
                    <a:prstClr val="black">
                      <a:alpha val="40000"/>
                    </a:prstClr>
                  </a:outerShdw>
                </a:effectLst>
              </a:rPr>
              <a:t>Thank You!</a:t>
            </a:r>
            <a:br>
              <a:rPr lang="en-US" dirty="0" smtClean="0">
                <a:solidFill>
                  <a:schemeClr val="accent5">
                    <a:lumMod val="50000"/>
                  </a:schemeClr>
                </a:solidFill>
                <a:effectLst>
                  <a:outerShdw blurRad="50800" dist="38100" dir="13500000" algn="br" rotWithShape="0">
                    <a:prstClr val="black">
                      <a:alpha val="40000"/>
                    </a:prstClr>
                  </a:outerShdw>
                </a:effectLst>
              </a:rPr>
            </a:br>
            <a:endParaRPr lang="en-US" dirty="0"/>
          </a:p>
        </p:txBody>
      </p:sp>
      <p:sp>
        <p:nvSpPr>
          <p:cNvPr id="53251" name="Content Placeholder 2"/>
          <p:cNvSpPr>
            <a:spLocks noGrp="1"/>
          </p:cNvSpPr>
          <p:nvPr>
            <p:ph idx="1"/>
          </p:nvPr>
        </p:nvSpPr>
        <p:spPr>
          <a:xfrm>
            <a:off x="152400" y="990600"/>
            <a:ext cx="8991600" cy="5562600"/>
          </a:xfrm>
        </p:spPr>
        <p:txBody>
          <a:bodyPr/>
          <a:lstStyle/>
          <a:p>
            <a:pPr marL="136525" indent="0">
              <a:buNone/>
            </a:pPr>
            <a:r>
              <a:rPr lang="en-US" b="1" dirty="0" smtClean="0">
                <a:solidFill>
                  <a:srgbClr val="002060"/>
                </a:solidFill>
              </a:rPr>
              <a:t>Please remember to fill out your survey for this session at </a:t>
            </a:r>
            <a:r>
              <a:rPr lang="en-US" b="1" u="sng" dirty="0" smtClean="0">
                <a:solidFill>
                  <a:srgbClr val="002060"/>
                </a:solidFill>
              </a:rPr>
              <a:t>http://www.surveymonkey.com/s/CK7JB23</a:t>
            </a:r>
            <a:endParaRPr lang="en-US" b="1" u="sng" dirty="0">
              <a:solidFill>
                <a:srgbClr val="002060"/>
              </a:solidFill>
            </a:endParaRPr>
          </a:p>
          <a:p>
            <a:pPr marL="136525" indent="0">
              <a:buNone/>
            </a:pPr>
            <a:r>
              <a:rPr lang="en-US" b="1" dirty="0" smtClean="0">
                <a:solidFill>
                  <a:srgbClr val="002060"/>
                </a:solidFill>
              </a:rPr>
              <a:t>					</a:t>
            </a:r>
          </a:p>
          <a:p>
            <a:pPr marL="136525" indent="0">
              <a:buNone/>
            </a:pPr>
            <a:r>
              <a:rPr lang="en-US" b="1" dirty="0" smtClean="0">
                <a:solidFill>
                  <a:srgbClr val="002060"/>
                </a:solidFill>
              </a:rPr>
              <a:t>					Or scan the QR code:</a:t>
            </a:r>
          </a:p>
          <a:p>
            <a:pPr marL="136525" indent="0">
              <a:buNone/>
            </a:pPr>
            <a:endParaRPr lang="en-US" b="1" dirty="0" smtClean="0">
              <a:solidFill>
                <a:srgbClr val="002060"/>
              </a:solidFill>
            </a:endParaRPr>
          </a:p>
          <a:p>
            <a:pPr marL="136525" indent="0">
              <a:buNone/>
            </a:pPr>
            <a:r>
              <a:rPr lang="en-US" b="1" dirty="0" smtClean="0">
                <a:solidFill>
                  <a:srgbClr val="002060"/>
                </a:solidFill>
              </a:rPr>
              <a:t>Contact Information:</a:t>
            </a:r>
          </a:p>
          <a:p>
            <a:pPr marL="136525" indent="0">
              <a:buNone/>
            </a:pPr>
            <a:r>
              <a:rPr lang="en-US" b="1" dirty="0" err="1" smtClean="0">
                <a:solidFill>
                  <a:srgbClr val="002060"/>
                </a:solidFill>
              </a:rPr>
              <a:t>Haydeliz</a:t>
            </a:r>
            <a:r>
              <a:rPr lang="en-US" b="1" dirty="0" smtClean="0">
                <a:solidFill>
                  <a:srgbClr val="002060"/>
                </a:solidFill>
              </a:rPr>
              <a:t> High</a:t>
            </a:r>
          </a:p>
          <a:p>
            <a:pPr marL="136525" indent="0">
              <a:buNone/>
            </a:pPr>
            <a:r>
              <a:rPr lang="en-US" b="1" dirty="0" smtClean="0">
                <a:solidFill>
                  <a:srgbClr val="002060"/>
                </a:solidFill>
              </a:rPr>
              <a:t>Accounting Specialist</a:t>
            </a:r>
          </a:p>
          <a:p>
            <a:pPr marL="136525" indent="0">
              <a:buNone/>
            </a:pPr>
            <a:r>
              <a:rPr lang="en-US" b="1" dirty="0" smtClean="0">
                <a:solidFill>
                  <a:srgbClr val="002060"/>
                </a:solidFill>
                <a:hlinkClick r:id="rId4"/>
              </a:rPr>
              <a:t>hhigh@hctaxcollector.com</a:t>
            </a:r>
            <a:endParaRPr lang="en-US" b="1" dirty="0" smtClean="0">
              <a:solidFill>
                <a:srgbClr val="002060"/>
              </a:solidFill>
            </a:endParaRPr>
          </a:p>
          <a:p>
            <a:pPr marL="136525" indent="0">
              <a:buNone/>
            </a:pPr>
            <a:r>
              <a:rPr lang="en-US" b="1" dirty="0" smtClean="0">
                <a:solidFill>
                  <a:srgbClr val="002060"/>
                </a:solidFill>
              </a:rPr>
              <a:t>863-402-6698</a:t>
            </a:r>
          </a:p>
        </p:txBody>
      </p:sp>
      <p:pic>
        <p:nvPicPr>
          <p:cNvPr id="4" name="Picture 3"/>
          <p:cNvPicPr/>
          <p:nvPr/>
        </p:nvPicPr>
        <p:blipFill>
          <a:blip r:embed="rId5" cstate="print"/>
          <a:srcRect/>
          <a:stretch>
            <a:fillRect/>
          </a:stretch>
        </p:blipFill>
        <p:spPr bwMode="auto">
          <a:xfrm>
            <a:off x="5029200" y="2971800"/>
            <a:ext cx="3886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remove"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3251">
                                            <p:txEl>
                                              <p:pRg st="1" end="1"/>
                                            </p:txEl>
                                          </p:spTgt>
                                        </p:tgtEl>
                                        <p:attrNameLst>
                                          <p:attrName>ppt_x</p:attrName>
                                          <p:attrName>ppt_y</p:attrName>
                                        </p:attrNameLst>
                                      </p:cBhvr>
                                    </p:animMotion>
                                    <p:animRot by="1500000">
                                      <p:cBhvr>
                                        <p:cTn id="7" dur="250" fill="hold">
                                          <p:stCondLst>
                                            <p:cond delay="0"/>
                                          </p:stCondLst>
                                        </p:cTn>
                                        <p:tgtEl>
                                          <p:spTgt spid="53251">
                                            <p:txEl>
                                              <p:pRg st="1" end="1"/>
                                            </p:txEl>
                                          </p:spTgt>
                                        </p:tgtEl>
                                        <p:attrNameLst>
                                          <p:attrName>r</p:attrName>
                                        </p:attrNameLst>
                                      </p:cBhvr>
                                    </p:animRot>
                                    <p:animRot by="-1500000">
                                      <p:cBhvr>
                                        <p:cTn id="8" dur="250" fill="hold">
                                          <p:stCondLst>
                                            <p:cond delay="250"/>
                                          </p:stCondLst>
                                        </p:cTn>
                                        <p:tgtEl>
                                          <p:spTgt spid="53251">
                                            <p:txEl>
                                              <p:pRg st="1" end="1"/>
                                            </p:txEl>
                                          </p:spTgt>
                                        </p:tgtEl>
                                        <p:attrNameLst>
                                          <p:attrName>r</p:attrName>
                                        </p:attrNameLst>
                                      </p:cBhvr>
                                    </p:animRot>
                                    <p:animRot by="-1500000">
                                      <p:cBhvr>
                                        <p:cTn id="9" dur="250" fill="hold">
                                          <p:stCondLst>
                                            <p:cond delay="500"/>
                                          </p:stCondLst>
                                        </p:cTn>
                                        <p:tgtEl>
                                          <p:spTgt spid="53251">
                                            <p:txEl>
                                              <p:pRg st="1" end="1"/>
                                            </p:txEl>
                                          </p:spTgt>
                                        </p:tgtEl>
                                        <p:attrNameLst>
                                          <p:attrName>r</p:attrName>
                                        </p:attrNameLst>
                                      </p:cBhvr>
                                    </p:animRot>
                                    <p:animRot by="1500000">
                                      <p:cBhvr>
                                        <p:cTn id="10" dur="250" fill="hold">
                                          <p:stCondLst>
                                            <p:cond delay="750"/>
                                          </p:stCondLst>
                                        </p:cTn>
                                        <p:tgtEl>
                                          <p:spTgt spid="53251">
                                            <p:txEl>
                                              <p:pRg st="1" end="1"/>
                                            </p:txEl>
                                          </p:spTgt>
                                        </p:tgtEl>
                                        <p:attrNameLst>
                                          <p:attrName>r</p:attrName>
                                        </p:attrNameLst>
                                      </p:cBhvr>
                                    </p:animRot>
                                  </p:childTnLst>
                                </p:cTn>
                              </p:par>
                              <p:par>
                                <p:cTn id="11" presetID="34" presetClass="emph" presetSubtype="0" repeatCount="indefinite" fill="remove" nodeType="withEffect">
                                  <p:stCondLst>
                                    <p:cond delay="0"/>
                                  </p:stCondLst>
                                  <p:iterate type="lt">
                                    <p:tmPct val="10000"/>
                                  </p:iterate>
                                  <p:childTnLst>
                                    <p:animMotion origin="layout" path="M 0.0 0.0 L 0.0 -0.07213" pathEditMode="relative" ptsTypes="">
                                      <p:cBhvr>
                                        <p:cTn id="12" dur="500" accel="50000" decel="50000" autoRev="1" fill="hold">
                                          <p:stCondLst>
                                            <p:cond delay="0"/>
                                          </p:stCondLst>
                                        </p:cTn>
                                        <p:tgtEl>
                                          <p:spTgt spid="53251">
                                            <p:txEl>
                                              <p:pRg st="2" end="2"/>
                                            </p:txEl>
                                          </p:spTgt>
                                        </p:tgtEl>
                                        <p:attrNameLst>
                                          <p:attrName>ppt_x</p:attrName>
                                          <p:attrName>ppt_y</p:attrName>
                                        </p:attrNameLst>
                                      </p:cBhvr>
                                    </p:animMotion>
                                    <p:animRot by="1500000">
                                      <p:cBhvr>
                                        <p:cTn id="13" dur="250" fill="hold">
                                          <p:stCondLst>
                                            <p:cond delay="0"/>
                                          </p:stCondLst>
                                        </p:cTn>
                                        <p:tgtEl>
                                          <p:spTgt spid="53251">
                                            <p:txEl>
                                              <p:pRg st="2" end="2"/>
                                            </p:txEl>
                                          </p:spTgt>
                                        </p:tgtEl>
                                        <p:attrNameLst>
                                          <p:attrName>r</p:attrName>
                                        </p:attrNameLst>
                                      </p:cBhvr>
                                    </p:animRot>
                                    <p:animRot by="-1500000">
                                      <p:cBhvr>
                                        <p:cTn id="14" dur="250" fill="hold">
                                          <p:stCondLst>
                                            <p:cond delay="250"/>
                                          </p:stCondLst>
                                        </p:cTn>
                                        <p:tgtEl>
                                          <p:spTgt spid="53251">
                                            <p:txEl>
                                              <p:pRg st="2" end="2"/>
                                            </p:txEl>
                                          </p:spTgt>
                                        </p:tgtEl>
                                        <p:attrNameLst>
                                          <p:attrName>r</p:attrName>
                                        </p:attrNameLst>
                                      </p:cBhvr>
                                    </p:animRot>
                                    <p:animRot by="-1500000">
                                      <p:cBhvr>
                                        <p:cTn id="15" dur="250" fill="hold">
                                          <p:stCondLst>
                                            <p:cond delay="500"/>
                                          </p:stCondLst>
                                        </p:cTn>
                                        <p:tgtEl>
                                          <p:spTgt spid="53251">
                                            <p:txEl>
                                              <p:pRg st="2" end="2"/>
                                            </p:txEl>
                                          </p:spTgt>
                                        </p:tgtEl>
                                        <p:attrNameLst>
                                          <p:attrName>r</p:attrName>
                                        </p:attrNameLst>
                                      </p:cBhvr>
                                    </p:animRot>
                                    <p:animRot by="1500000">
                                      <p:cBhvr>
                                        <p:cTn id="16" dur="250" fill="hold">
                                          <p:stCondLst>
                                            <p:cond delay="750"/>
                                          </p:stCondLst>
                                        </p:cTn>
                                        <p:tgtEl>
                                          <p:spTgt spid="53251">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29600" cy="914400"/>
          </a:xfrm>
          <a:effectLst>
            <a:outerShdw blurRad="152400" dist="317500" dir="5400000" sx="90000" sy="-19000" rotWithShape="0">
              <a:prstClr val="black">
                <a:alpha val="15000"/>
              </a:prstClr>
            </a:outerShdw>
          </a:effectLst>
          <a:scene3d>
            <a:camera prst="orthographicFront"/>
            <a:lightRig rig="soft" dir="t">
              <a:rot lat="0" lon="0" rev="17220000"/>
            </a:lightRig>
          </a:scene3d>
          <a:sp3d>
            <a:bevelT/>
          </a:sp3d>
        </p:spPr>
        <p:txBody>
          <a:bodyPr/>
          <a:lstStyle/>
          <a:p>
            <a:pPr fontAlgn="auto">
              <a:spcAft>
                <a:spcPts val="0"/>
              </a:spcAft>
              <a:defRPr/>
            </a:pPr>
            <a:r>
              <a:rPr lang="en-US" dirty="0" smtClean="0">
                <a:solidFill>
                  <a:schemeClr val="accent4">
                    <a:lumMod val="50000"/>
                  </a:schemeClr>
                </a:solidFill>
              </a:rPr>
              <a:t>overview</a:t>
            </a:r>
            <a:endParaRPr lang="en-US" dirty="0">
              <a:solidFill>
                <a:schemeClr val="accent4">
                  <a:lumMod val="50000"/>
                </a:schemeClr>
              </a:solidFill>
            </a:endParaRPr>
          </a:p>
        </p:txBody>
      </p:sp>
      <p:sp>
        <p:nvSpPr>
          <p:cNvPr id="5" name="Subtitle 4"/>
          <p:cNvSpPr>
            <a:spLocks noGrp="1"/>
          </p:cNvSpPr>
          <p:nvPr>
            <p:ph type="subTitle" idx="1"/>
          </p:nvPr>
        </p:nvSpPr>
        <p:spPr>
          <a:xfrm>
            <a:off x="152400" y="1447800"/>
            <a:ext cx="8610600" cy="4876800"/>
          </a:xfrm>
        </p:spPr>
        <p:txBody>
          <a:bodyPr>
            <a:normAutofit lnSpcReduction="10000"/>
          </a:bodyPr>
          <a:lstStyle/>
          <a:p>
            <a:pPr algn="l" fontAlgn="auto">
              <a:spcAft>
                <a:spcPts val="0"/>
              </a:spcAft>
              <a:buClr>
                <a:schemeClr val="tx1">
                  <a:shade val="95000"/>
                </a:schemeClr>
              </a:buClr>
              <a:buFont typeface="Arial" pitchFamily="34" charset="0"/>
              <a:buChar char="•"/>
              <a:defRPr/>
            </a:pPr>
            <a:r>
              <a:rPr lang="en-US" dirty="0" smtClean="0"/>
              <a:t> </a:t>
            </a:r>
            <a:r>
              <a:rPr lang="en-US" b="1" dirty="0" smtClean="0">
                <a:solidFill>
                  <a:schemeClr val="accent5">
                    <a:lumMod val="50000"/>
                  </a:schemeClr>
                </a:solidFill>
              </a:rPr>
              <a:t>“Old School” Redemptions Process</a:t>
            </a:r>
          </a:p>
          <a:p>
            <a:pPr algn="l" fontAlgn="auto">
              <a:spcAft>
                <a:spcPts val="0"/>
              </a:spcAft>
              <a:buClr>
                <a:schemeClr val="tx1">
                  <a:shade val="95000"/>
                </a:schemeClr>
              </a:buClr>
              <a:buFont typeface="Arial" pitchFamily="34" charset="0"/>
              <a:buChar char="•"/>
              <a:defRPr/>
            </a:pPr>
            <a:endParaRPr lang="en-US" b="1" dirty="0" smtClean="0">
              <a:solidFill>
                <a:schemeClr val="accent5">
                  <a:lumMod val="50000"/>
                </a:schemeClr>
              </a:solidFill>
            </a:endParaRPr>
          </a:p>
          <a:p>
            <a:pPr algn="l" fontAlgn="auto">
              <a:spcAft>
                <a:spcPts val="0"/>
              </a:spcAft>
              <a:buClr>
                <a:schemeClr val="tx1">
                  <a:shade val="95000"/>
                </a:schemeClr>
              </a:buClr>
              <a:buFont typeface="Arial" pitchFamily="34" charset="0"/>
              <a:buChar char="•"/>
              <a:defRPr/>
            </a:pPr>
            <a:r>
              <a:rPr lang="en-US" b="1" dirty="0" smtClean="0">
                <a:solidFill>
                  <a:schemeClr val="accent5">
                    <a:lumMod val="50000"/>
                  </a:schemeClr>
                </a:solidFill>
              </a:rPr>
              <a:t> “Waves of Changes” in Redemptions Processing </a:t>
            </a:r>
          </a:p>
          <a:p>
            <a:pPr algn="l" fontAlgn="auto">
              <a:spcAft>
                <a:spcPts val="0"/>
              </a:spcAft>
              <a:buClr>
                <a:schemeClr val="tx1">
                  <a:shade val="95000"/>
                </a:schemeClr>
              </a:buClr>
              <a:buFont typeface="Arial" pitchFamily="34" charset="0"/>
              <a:buChar char="•"/>
              <a:defRPr/>
            </a:pPr>
            <a:endParaRPr lang="en-US" b="1" dirty="0" smtClean="0">
              <a:solidFill>
                <a:schemeClr val="accent5">
                  <a:lumMod val="50000"/>
                </a:schemeClr>
              </a:solidFill>
            </a:endParaRPr>
          </a:p>
          <a:p>
            <a:pPr algn="l" fontAlgn="auto">
              <a:spcAft>
                <a:spcPts val="0"/>
              </a:spcAft>
              <a:buClr>
                <a:schemeClr val="tx1">
                  <a:shade val="95000"/>
                </a:schemeClr>
              </a:buClr>
              <a:buFont typeface="Arial" pitchFamily="34" charset="0"/>
              <a:buChar char="•"/>
              <a:defRPr/>
            </a:pPr>
            <a:r>
              <a:rPr lang="en-US" b="1" dirty="0" smtClean="0">
                <a:solidFill>
                  <a:schemeClr val="accent5">
                    <a:lumMod val="50000"/>
                  </a:schemeClr>
                </a:solidFill>
              </a:rPr>
              <a:t>  Riding a new “Wave” in a completely Electronic            	Redemptions Process</a:t>
            </a:r>
          </a:p>
          <a:p>
            <a:pPr algn="l" fontAlgn="auto">
              <a:spcAft>
                <a:spcPts val="0"/>
              </a:spcAft>
              <a:buClr>
                <a:schemeClr val="tx1">
                  <a:shade val="95000"/>
                </a:schemeClr>
              </a:buClr>
              <a:buFont typeface="Arial" pitchFamily="34" charset="0"/>
              <a:buChar char="•"/>
              <a:defRPr/>
            </a:pPr>
            <a:endParaRPr lang="en-US" b="1" dirty="0" smtClean="0">
              <a:solidFill>
                <a:schemeClr val="accent5">
                  <a:lumMod val="50000"/>
                </a:schemeClr>
              </a:solidFill>
            </a:endParaRPr>
          </a:p>
          <a:p>
            <a:pPr algn="l" fontAlgn="auto">
              <a:spcAft>
                <a:spcPts val="0"/>
              </a:spcAft>
              <a:buClr>
                <a:schemeClr val="tx1">
                  <a:shade val="95000"/>
                </a:schemeClr>
              </a:buClr>
              <a:buFont typeface="Arial" pitchFamily="34" charset="0"/>
              <a:buChar char="•"/>
              <a:defRPr/>
            </a:pPr>
            <a:r>
              <a:rPr lang="en-US" b="1" dirty="0" smtClean="0">
                <a:solidFill>
                  <a:schemeClr val="accent5">
                    <a:lumMod val="50000"/>
                  </a:schemeClr>
                </a:solidFill>
              </a:rPr>
              <a:t> County Held Tax Certificates</a:t>
            </a:r>
          </a:p>
          <a:p>
            <a:pPr algn="l" fontAlgn="auto">
              <a:spcAft>
                <a:spcPts val="0"/>
              </a:spcAft>
              <a:buClr>
                <a:schemeClr val="tx1">
                  <a:shade val="95000"/>
                </a:schemeClr>
              </a:buClr>
              <a:buFont typeface="Arial" pitchFamily="34" charset="0"/>
              <a:buChar char="•"/>
              <a:defRPr/>
            </a:pPr>
            <a:endParaRPr lang="en-US" b="1" dirty="0" smtClean="0">
              <a:solidFill>
                <a:schemeClr val="accent5">
                  <a:lumMod val="50000"/>
                </a:schemeClr>
              </a:solidFill>
            </a:endParaRPr>
          </a:p>
          <a:p>
            <a:pPr algn="l" fontAlgn="auto">
              <a:spcAft>
                <a:spcPts val="0"/>
              </a:spcAft>
              <a:buClr>
                <a:schemeClr val="tx1">
                  <a:shade val="95000"/>
                </a:schemeClr>
              </a:buClr>
              <a:buFont typeface="Arial" pitchFamily="34" charset="0"/>
              <a:buChar char="•"/>
              <a:defRPr/>
            </a:pPr>
            <a:r>
              <a:rPr lang="en-US" b="1" dirty="0" smtClean="0">
                <a:solidFill>
                  <a:schemeClr val="accent5">
                    <a:lumMod val="50000"/>
                  </a:schemeClr>
                </a:solidFill>
              </a:rPr>
              <a:t> Issuing Electronic Form 1099’s and Form 1042’s </a:t>
            </a:r>
          </a:p>
          <a:p>
            <a:pPr algn="l" fontAlgn="auto">
              <a:spcAft>
                <a:spcPts val="0"/>
              </a:spcAft>
              <a:buClr>
                <a:schemeClr val="tx1">
                  <a:shade val="95000"/>
                </a:schemeClr>
              </a:buClr>
              <a:buFont typeface="Arial" pitchFamily="34" charset="0"/>
              <a:buChar char="•"/>
              <a:defRPr/>
            </a:pPr>
            <a:endParaRPr lang="en-US" dirty="0" smtClean="0"/>
          </a:p>
          <a:p>
            <a:pPr algn="l" fontAlgn="auto">
              <a:spcAft>
                <a:spcPts val="0"/>
              </a:spcAft>
              <a:buClr>
                <a:schemeClr val="tx1">
                  <a:shade val="95000"/>
                </a:schemeClr>
              </a:buClr>
              <a:buFont typeface="Arial" pitchFamily="34" charset="0"/>
              <a:buChar char="•"/>
              <a:defRPr/>
            </a:pPr>
            <a:endParaRPr lang="en-US" dirty="0"/>
          </a:p>
        </p:txBody>
      </p:sp>
      <p:pic>
        <p:nvPicPr>
          <p:cNvPr id="16388" name="Picture 4" descr="C:\Users\HAYDELIZ\AppData\Local\Microsoft\Windows\Temporary Internet Files\Content.IE5\C6Z3Z79K\MC900431529[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43200" y="1676400"/>
            <a:ext cx="3505200" cy="3505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HAYDELIZ\AppData\Local\Microsoft\Windows\Temporary Internet Files\Content.IE5\C6Z3Z79K\MC900065096[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62952" y="367894"/>
            <a:ext cx="1810512" cy="13085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0.01771 0.01574 C 0.02136 0.04352 0.02414 0.07083 0.02709 0.09907 C 0.02605 0.17384 0.02778 0.24375 0.0132 0.31343 C 0.01112 0.33773 0.00608 0.35116 -0.00104 0.36991 C -0.00572 0.38287 -0.00798 0.39375 -0.01493 0.40278 C -0.01857 0.41319 -0.02222 0.4243 -0.02743 0.43241 C -0.03298 0.44097 -0.03958 0.44676 -0.04461 0.45625 C -0.05295 0.47222 -0.04496 0.46528 -0.05382 0.47106 C -0.06267 0.48403 -0.07656 0.49792 -0.08802 0.49792 " pathEditMode="relative" rAng="0" ptsTypes="ffffffffA">
                                      <p:cBhvr>
                                        <p:cTn id="25" dur="3000" fill="hold"/>
                                        <p:tgtEl>
                                          <p:spTgt spid="1028"/>
                                        </p:tgtEl>
                                        <p:attrNameLst>
                                          <p:attrName>ppt_x</p:attrName>
                                          <p:attrName>ppt_y</p:attrName>
                                        </p:attrNameLst>
                                      </p:cBhvr>
                                      <p:rCtr x="-4792" y="24097"/>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 calcmode="lin" valueType="num">
                                      <p:cBhvr additive="base">
                                        <p:cTn id="3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 calcmode="lin" valueType="num">
                                      <p:cBhvr additive="base">
                                        <p:cTn id="3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6388"/>
                                        </p:tgtEl>
                                        <p:attrNameLst>
                                          <p:attrName>style.visibility</p:attrName>
                                        </p:attrNameLst>
                                      </p:cBhvr>
                                      <p:to>
                                        <p:strVal val="visible"/>
                                      </p:to>
                                    </p:set>
                                    <p:anim calcmode="lin" valueType="num">
                                      <p:cBhvr>
                                        <p:cTn id="42" dur="1000" fill="hold"/>
                                        <p:tgtEl>
                                          <p:spTgt spid="16388"/>
                                        </p:tgtEl>
                                        <p:attrNameLst>
                                          <p:attrName>ppt_w</p:attrName>
                                        </p:attrNameLst>
                                      </p:cBhvr>
                                      <p:tavLst>
                                        <p:tav tm="0">
                                          <p:val>
                                            <p:fltVal val="0"/>
                                          </p:val>
                                        </p:tav>
                                        <p:tav tm="100000">
                                          <p:val>
                                            <p:strVal val="#ppt_w"/>
                                          </p:val>
                                        </p:tav>
                                      </p:tavLst>
                                    </p:anim>
                                    <p:anim calcmode="lin" valueType="num">
                                      <p:cBhvr>
                                        <p:cTn id="43" dur="1000" fill="hold"/>
                                        <p:tgtEl>
                                          <p:spTgt spid="16388"/>
                                        </p:tgtEl>
                                        <p:attrNameLst>
                                          <p:attrName>ppt_h</p:attrName>
                                        </p:attrNameLst>
                                      </p:cBhvr>
                                      <p:tavLst>
                                        <p:tav tm="0">
                                          <p:val>
                                            <p:fltVal val="0"/>
                                          </p:val>
                                        </p:tav>
                                        <p:tav tm="100000">
                                          <p:val>
                                            <p:strVal val="#ppt_h"/>
                                          </p:val>
                                        </p:tav>
                                      </p:tavLst>
                                    </p:anim>
                                    <p:anim calcmode="lin" valueType="num">
                                      <p:cBhvr>
                                        <p:cTn id="44" dur="1000" fill="hold"/>
                                        <p:tgtEl>
                                          <p:spTgt spid="16388"/>
                                        </p:tgtEl>
                                        <p:attrNameLst>
                                          <p:attrName>style.rotation</p:attrName>
                                        </p:attrNameLst>
                                      </p:cBhvr>
                                      <p:tavLst>
                                        <p:tav tm="0">
                                          <p:val>
                                            <p:fltVal val="90"/>
                                          </p:val>
                                        </p:tav>
                                        <p:tav tm="100000">
                                          <p:val>
                                            <p:fltVal val="0"/>
                                          </p:val>
                                        </p:tav>
                                      </p:tavLst>
                                    </p:anim>
                                    <p:animEffect transition="in" filter="fade">
                                      <p:cBhvr>
                                        <p:cTn id="45" dur="1000"/>
                                        <p:tgtEl>
                                          <p:spTgt spid="16388"/>
                                        </p:tgtEl>
                                      </p:cBhvr>
                                    </p:animEffect>
                                  </p:childTnLst>
                                </p:cTn>
                              </p:par>
                            </p:childTnLst>
                          </p:cTn>
                        </p:par>
                        <p:par>
                          <p:cTn id="46" fill="hold">
                            <p:stCondLst>
                              <p:cond delay="1000"/>
                            </p:stCondLst>
                            <p:childTnLst>
                              <p:par>
                                <p:cTn id="47" presetID="6" presetClass="emph" presetSubtype="0" fill="hold" nodeType="afterEffect">
                                  <p:stCondLst>
                                    <p:cond delay="0"/>
                                  </p:stCondLst>
                                  <p:childTnLst>
                                    <p:animScale>
                                      <p:cBhvr>
                                        <p:cTn id="48" dur="2000" fill="hold"/>
                                        <p:tgtEl>
                                          <p:spTgt spid="163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p3d extrusionH="57150" prstMaterial="softEdge">
              <a:bevelT w="127000" h="38100"/>
            </a:sp3d>
          </a:bodyPr>
          <a:lstStyle/>
          <a:p>
            <a:pPr fontAlgn="auto">
              <a:spcAft>
                <a:spcPts val="0"/>
              </a:spcAft>
              <a:defRPr/>
            </a:pPr>
            <a:r>
              <a:rPr lang="en-US" dirty="0" smtClean="0">
                <a:solidFill>
                  <a:schemeClr val="accent5">
                    <a:lumMod val="50000"/>
                  </a:schemeClr>
                </a:solidFill>
                <a:effectLst>
                  <a:outerShdw blurRad="50800" dist="38100" dir="13500000" algn="br" rotWithShape="0">
                    <a:prstClr val="black">
                      <a:alpha val="40000"/>
                    </a:prstClr>
                  </a:outerShdw>
                </a:effectLst>
              </a:rPr>
              <a:t>“Old School” Redemptions Process</a:t>
            </a:r>
            <a:endParaRPr lang="en-US" dirty="0">
              <a:solidFill>
                <a:schemeClr val="accent5">
                  <a:lumMod val="50000"/>
                </a:schemeClr>
              </a:solidFill>
              <a:effectLst>
                <a:outerShdw blurRad="50800" dist="38100" dir="13500000" algn="br" rotWithShape="0">
                  <a:prstClr val="black">
                    <a:alpha val="40000"/>
                  </a:prstClr>
                </a:outerShdw>
              </a:effectLst>
            </a:endParaRPr>
          </a:p>
        </p:txBody>
      </p:sp>
      <p:sp>
        <p:nvSpPr>
          <p:cNvPr id="5" name="Content Placeholder 4"/>
          <p:cNvSpPr>
            <a:spLocks noGrp="1"/>
          </p:cNvSpPr>
          <p:nvPr>
            <p:ph sz="half" idx="2"/>
          </p:nvPr>
        </p:nvSpPr>
        <p:spPr>
          <a:xfrm>
            <a:off x="0" y="1371600"/>
            <a:ext cx="5334000" cy="5257800"/>
          </a:xfrm>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en-US" b="1" dirty="0" smtClean="0">
                <a:solidFill>
                  <a:schemeClr val="accent5">
                    <a:lumMod val="50000"/>
                  </a:schemeClr>
                </a:solidFill>
              </a:rPr>
              <a:t>Delinquent Taxes Paid</a:t>
            </a:r>
          </a:p>
          <a:p>
            <a:pPr marL="548640" indent="-411480" fontAlgn="auto">
              <a:spcAft>
                <a:spcPts val="0"/>
              </a:spcAft>
              <a:buClr>
                <a:schemeClr val="tx1">
                  <a:shade val="95000"/>
                </a:schemeClr>
              </a:buClr>
              <a:buFont typeface="Wingdings 2"/>
              <a:buChar char=""/>
              <a:defRPr/>
            </a:pPr>
            <a:endParaRPr lang="en-US" b="1" dirty="0" smtClean="0">
              <a:solidFill>
                <a:schemeClr val="accent5">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5">
                    <a:lumMod val="50000"/>
                  </a:schemeClr>
                </a:solidFill>
              </a:rPr>
              <a:t>Certificates Redeemed</a:t>
            </a:r>
          </a:p>
          <a:p>
            <a:pPr marL="548640" indent="-411480" fontAlgn="auto">
              <a:spcAft>
                <a:spcPts val="0"/>
              </a:spcAft>
              <a:buClr>
                <a:schemeClr val="tx1">
                  <a:shade val="95000"/>
                </a:schemeClr>
              </a:buClr>
              <a:buFont typeface="Wingdings 2"/>
              <a:buChar char=""/>
              <a:defRPr/>
            </a:pPr>
            <a:endParaRPr lang="en-US" b="1" dirty="0" smtClean="0">
              <a:solidFill>
                <a:schemeClr val="accent5">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5">
                    <a:lumMod val="50000"/>
                  </a:schemeClr>
                </a:solidFill>
              </a:rPr>
              <a:t>Post to Certificate Book</a:t>
            </a:r>
          </a:p>
          <a:p>
            <a:pPr marL="548640" indent="-411480" fontAlgn="auto">
              <a:spcAft>
                <a:spcPts val="0"/>
              </a:spcAft>
              <a:buClr>
                <a:schemeClr val="tx1">
                  <a:shade val="95000"/>
                </a:schemeClr>
              </a:buClr>
              <a:buFont typeface="Wingdings 2"/>
              <a:buChar char=""/>
              <a:defRPr/>
            </a:pPr>
            <a:endParaRPr lang="en-US" b="1" dirty="0" smtClean="0">
              <a:solidFill>
                <a:schemeClr val="accent5">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5">
                    <a:lumMod val="50000"/>
                  </a:schemeClr>
                </a:solidFill>
              </a:rPr>
              <a:t>Print and Mail Redemption Notices</a:t>
            </a:r>
          </a:p>
          <a:p>
            <a:pPr marL="548640" indent="-411480" fontAlgn="auto">
              <a:spcAft>
                <a:spcPts val="0"/>
              </a:spcAft>
              <a:buClr>
                <a:schemeClr val="tx1">
                  <a:shade val="95000"/>
                </a:schemeClr>
              </a:buClr>
              <a:buFont typeface="Wingdings 2"/>
              <a:buChar char=""/>
              <a:defRPr/>
            </a:pPr>
            <a:endParaRPr lang="en-US" b="1" dirty="0" smtClean="0">
              <a:solidFill>
                <a:schemeClr val="accent5">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5">
                    <a:lumMod val="50000"/>
                  </a:schemeClr>
                </a:solidFill>
              </a:rPr>
              <a:t>Receive “Tax Sale Certificate” from bidder</a:t>
            </a:r>
          </a:p>
          <a:p>
            <a:pPr marL="548640" indent="-411480" fontAlgn="auto">
              <a:spcAft>
                <a:spcPts val="0"/>
              </a:spcAft>
              <a:buClr>
                <a:schemeClr val="tx1">
                  <a:shade val="95000"/>
                </a:schemeClr>
              </a:buClr>
              <a:buFont typeface="Wingdings 2"/>
              <a:buChar char=""/>
              <a:defRPr/>
            </a:pPr>
            <a:endParaRPr lang="en-US" b="1" dirty="0" smtClean="0">
              <a:solidFill>
                <a:schemeClr val="accent5">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5">
                    <a:lumMod val="50000"/>
                  </a:schemeClr>
                </a:solidFill>
              </a:rPr>
              <a:t>Process Payable to bidder</a:t>
            </a:r>
            <a:endParaRPr lang="en-US" b="1" dirty="0">
              <a:solidFill>
                <a:schemeClr val="accent5">
                  <a:lumMod val="50000"/>
                </a:schemeClr>
              </a:solidFill>
            </a:endParaRPr>
          </a:p>
        </p:txBody>
      </p:sp>
      <p:pic>
        <p:nvPicPr>
          <p:cNvPr id="6" name="Picture 5" descr="thCAYPD2B2.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05400" y="1600200"/>
            <a:ext cx="1385888"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thCA39336D.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05600" y="2057400"/>
            <a:ext cx="226695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thCAJWJM92.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05400" y="3657600"/>
            <a:ext cx="160655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thCA8W3I93.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934200" y="3810000"/>
            <a:ext cx="1920875"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Content Placeholder 3" descr="Tax Sale Cert_Page_2.jpg"/>
          <p:cNvPicPr>
            <a:picLocks noGrp="1" noChangeAspect="1"/>
          </p:cNvPicPr>
          <p:nvPr>
            <p:ph sz="half" idx="1"/>
          </p:nvPr>
        </p:nvPicPr>
        <p:blipFill>
          <a:blip r:embed="rId8" cstate="print">
            <a:extLst>
              <a:ext uri="{28A0092B-C50C-407E-A947-70E740481C1C}">
                <a14:useLocalDpi xmlns="" xmlns:a14="http://schemas.microsoft.com/office/drawing/2010/main" val="0"/>
              </a:ext>
            </a:extLst>
          </a:blip>
          <a:srcRect/>
          <a:stretch>
            <a:fillRect/>
          </a:stretch>
        </p:blipFill>
        <p:spPr>
          <a:xfrm>
            <a:off x="5105400" y="1447800"/>
            <a:ext cx="3770313" cy="4956175"/>
          </a:xfrm>
        </p:spPr>
      </p:pic>
      <p:pic>
        <p:nvPicPr>
          <p:cNvPr id="11" name="Picture 10" descr="thCAWM46X5.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953000" y="5270500"/>
            <a:ext cx="1752600"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xit" presetSubtype="4" fill="hold" nodeType="with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ppt_x"/>
                                          </p:val>
                                        </p:tav>
                                      </p:tavLst>
                                    </p:anim>
                                    <p:anim calcmode="lin" valueType="num">
                                      <p:cBhvr additive="base">
                                        <p:cTn id="41" dur="500"/>
                                        <p:tgtEl>
                                          <p:spTgt spid="8"/>
                                        </p:tgtEl>
                                        <p:attrNameLst>
                                          <p:attrName>ppt_y</p:attrName>
                                        </p:attrNameLst>
                                      </p:cBhvr>
                                      <p:tavLst>
                                        <p:tav tm="0">
                                          <p:val>
                                            <p:strVal val="ppt_y"/>
                                          </p:val>
                                        </p:tav>
                                        <p:tav tm="100000">
                                          <p:val>
                                            <p:strVal val="1+ppt_h/2"/>
                                          </p:val>
                                        </p:tav>
                                      </p:tavLst>
                                    </p:anim>
                                    <p:set>
                                      <p:cBhvr>
                                        <p:cTn id="42" dur="1" fill="hold">
                                          <p:stCondLst>
                                            <p:cond delay="499"/>
                                          </p:stCondLst>
                                        </p:cTn>
                                        <p:tgtEl>
                                          <p:spTgt spid="8"/>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 calcmode="lin" valueType="num">
                                      <p:cBhvr additive="base">
                                        <p:cTn id="6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67" presetID="2" presetClass="exit" presetSubtype="4" fill="hold" nodeType="withEffect">
                                  <p:stCondLst>
                                    <p:cond delay="0"/>
                                  </p:stCondLst>
                                  <p:childTnLst>
                                    <p:anim calcmode="lin" valueType="num">
                                      <p:cBhvr additive="base">
                                        <p:cTn id="68" dur="500"/>
                                        <p:tgtEl>
                                          <p:spTgt spid="4"/>
                                        </p:tgtEl>
                                        <p:attrNameLst>
                                          <p:attrName>ppt_x</p:attrName>
                                        </p:attrNameLst>
                                      </p:cBhvr>
                                      <p:tavLst>
                                        <p:tav tm="0">
                                          <p:val>
                                            <p:strVal val="ppt_x"/>
                                          </p:val>
                                        </p:tav>
                                        <p:tav tm="100000">
                                          <p:val>
                                            <p:strVal val="ppt_x"/>
                                          </p:val>
                                        </p:tav>
                                      </p:tavLst>
                                    </p:anim>
                                    <p:anim calcmode="lin" valueType="num">
                                      <p:cBhvr additive="base">
                                        <p:cTn id="69" dur="500"/>
                                        <p:tgtEl>
                                          <p:spTgt spid="4"/>
                                        </p:tgtEl>
                                        <p:attrNameLst>
                                          <p:attrName>ppt_y</p:attrName>
                                        </p:attrNameLst>
                                      </p:cBhvr>
                                      <p:tavLst>
                                        <p:tav tm="0">
                                          <p:val>
                                            <p:strVal val="ppt_y"/>
                                          </p:val>
                                        </p:tav>
                                        <p:tav tm="100000">
                                          <p:val>
                                            <p:strVal val="1+ppt_h/2"/>
                                          </p:val>
                                        </p:tav>
                                      </p:tavLst>
                                    </p:anim>
                                    <p:set>
                                      <p:cBhvr>
                                        <p:cTn id="70" dur="1" fill="hold">
                                          <p:stCondLst>
                                            <p:cond delay="499"/>
                                          </p:stCondLst>
                                        </p:cTn>
                                        <p:tgtEl>
                                          <p:spTgt spid="4"/>
                                        </p:tgtEl>
                                        <p:attrNameLst>
                                          <p:attrName>style.visibility</p:attrName>
                                        </p:attrNameLst>
                                      </p:cBhvr>
                                      <p:to>
                                        <p:strVal val="hidden"/>
                                      </p:to>
                                    </p:set>
                                  </p:childTnLst>
                                </p:cTn>
                              </p:par>
                              <p:par>
                                <p:cTn id="71" presetID="2" presetClass="entr" presetSubtype="4"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189038"/>
          </a:xfrm>
        </p:spPr>
        <p:txBody>
          <a:bodyPr>
            <a:normAutofit fontScale="90000"/>
            <a:sp3d extrusionH="57150" prstMaterial="softEdge">
              <a:bevelT w="127000" h="38100"/>
            </a:sp3d>
          </a:bodyPr>
          <a:lstStyle/>
          <a:p>
            <a:pPr fontAlgn="auto">
              <a:spcAft>
                <a:spcPts val="0"/>
              </a:spcAft>
              <a:defRPr/>
            </a:pPr>
            <a:r>
              <a:rPr lang="en-US" dirty="0" smtClean="0">
                <a:solidFill>
                  <a:schemeClr val="accent5">
                    <a:lumMod val="50000"/>
                  </a:schemeClr>
                </a:solidFill>
                <a:effectLst>
                  <a:outerShdw blurRad="50800" dist="38100" dir="13500000" algn="br" rotWithShape="0">
                    <a:prstClr val="black">
                      <a:alpha val="40000"/>
                    </a:prstClr>
                  </a:outerShdw>
                </a:effectLst>
              </a:rPr>
              <a:t>“Waves of Changes” in Redemptions Processing</a:t>
            </a:r>
            <a:endParaRPr lang="en-US" dirty="0">
              <a:effectLst>
                <a:outerShdw blurRad="50800" dist="38100" dir="13500000" algn="br" rotWithShape="0">
                  <a:prstClr val="black">
                    <a:alpha val="40000"/>
                  </a:prstClr>
                </a:outerShdw>
              </a:effectLst>
            </a:endParaRPr>
          </a:p>
        </p:txBody>
      </p:sp>
      <p:sp>
        <p:nvSpPr>
          <p:cNvPr id="3" name="Content Placeholder 2"/>
          <p:cNvSpPr>
            <a:spLocks noGrp="1"/>
          </p:cNvSpPr>
          <p:nvPr>
            <p:ph idx="1"/>
          </p:nvPr>
        </p:nvSpPr>
        <p:spPr>
          <a:xfrm>
            <a:off x="0" y="1295400"/>
            <a:ext cx="5867400" cy="5334000"/>
          </a:xfrm>
        </p:spPr>
        <p:txBody>
          <a:bodyPr>
            <a:normAutofit fontScale="85000" lnSpcReduction="20000"/>
          </a:bodyPr>
          <a:lstStyle/>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No longer required Tax Certificate be in paper form</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Online Auctions in 2006</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New payment options – ACH</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Moving towards a cost effective process</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Bidders required to sign up for ACH ( some hold outs in beginning)</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Still mailed notices</a:t>
            </a:r>
          </a:p>
          <a:p>
            <a:pPr marL="548640" indent="-411480" fontAlgn="auto">
              <a:spcAft>
                <a:spcPts val="0"/>
              </a:spcAft>
              <a:buClr>
                <a:schemeClr val="tx1">
                  <a:shade val="95000"/>
                </a:schemeClr>
              </a:buClr>
              <a:buFont typeface="Wingdings 2"/>
              <a:buNone/>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a:solidFill>
                <a:schemeClr val="accent4">
                  <a:lumMod val="50000"/>
                </a:schemeClr>
              </a:solidFill>
            </a:endParaRPr>
          </a:p>
        </p:txBody>
      </p:sp>
      <p:pic>
        <p:nvPicPr>
          <p:cNvPr id="5" name="Picture 4" descr="Doc1.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7400" y="1295400"/>
            <a:ext cx="2819400" cy="369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thCAC259AE.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0" y="1905000"/>
            <a:ext cx="20621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ACH DEPOSIT AUTHORIZATION FORM.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16625" y="1676400"/>
            <a:ext cx="3127375" cy="424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2530" name="Content Placeholder 5" descr="IMG_20120828_141319.jpg"/>
          <p:cNvPicPr>
            <a:picLocks noGrp="1" noChangeAspect="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a:xfrm>
            <a:off x="0" y="0"/>
            <a:ext cx="4673600" cy="3505200"/>
          </a:xfrm>
        </p:spPr>
      </p:pic>
      <p:pic>
        <p:nvPicPr>
          <p:cNvPr id="22531" name="Picture 3" descr="C:\Users\hhigh\AppData\Local\Microsoft\Windows\Temporary Internet Files\Content.IE5\8LDAFROX\MC900431600[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76800" y="228600"/>
            <a:ext cx="152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2" name="Picture 4" descr="C:\Users\hhigh\AppData\Local\Microsoft\Windows\Temporary Internet Files\Content.IE5\03Z0E3YT\MC900019722[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00800" y="228600"/>
            <a:ext cx="24257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8" descr="C:\Users\hhigh\AppData\Local\Microsoft\Windows\Temporary Internet Files\Content.IE5\KEFEFDP2\MC900349619[1].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000" y="3657600"/>
            <a:ext cx="3048000" cy="271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4" name="Picture 6" descr="IMG_20120828_141519.jp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8000" r="-2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95400"/>
            <a:ext cx="6477000" cy="5562600"/>
          </a:xfrm>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Some years later…</a:t>
            </a: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Email addresses collected through auction website</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Idea: Send redemption notices by email!</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Notify bidders of change by email if available</a:t>
            </a:r>
          </a:p>
          <a:p>
            <a:pPr marL="868680" lvl="1" indent="-283464" fontAlgn="auto">
              <a:spcAft>
                <a:spcPts val="0"/>
              </a:spcAft>
              <a:buFont typeface="Wingdings 2"/>
              <a:buChar char=""/>
              <a:defRPr/>
            </a:pPr>
            <a:r>
              <a:rPr lang="en-US" b="1" dirty="0" smtClean="0">
                <a:solidFill>
                  <a:schemeClr val="accent4">
                    <a:lumMod val="50000"/>
                  </a:schemeClr>
                </a:solidFill>
              </a:rPr>
              <a:t>Some did not have email on record</a:t>
            </a:r>
          </a:p>
          <a:p>
            <a:pPr marL="868680" lvl="1" indent="-283464" fontAlgn="auto">
              <a:spcAft>
                <a:spcPts val="0"/>
              </a:spcAft>
              <a:buFont typeface="Wingdings 2"/>
              <a:buChar char=""/>
              <a:defRPr/>
            </a:pPr>
            <a:r>
              <a:rPr lang="en-US" b="1" dirty="0" smtClean="0">
                <a:solidFill>
                  <a:schemeClr val="accent4">
                    <a:lumMod val="50000"/>
                  </a:schemeClr>
                </a:solidFill>
              </a:rPr>
              <a:t>Some returned emails</a:t>
            </a:r>
          </a:p>
          <a:p>
            <a:pPr marL="868680" lvl="1" indent="-283464" fontAlgn="auto">
              <a:spcAft>
                <a:spcPts val="0"/>
              </a:spcAft>
              <a:buFont typeface="Wingdings 2"/>
              <a:buChar char=""/>
              <a:defRPr/>
            </a:pPr>
            <a:r>
              <a:rPr lang="en-US" b="1" dirty="0" smtClean="0">
                <a:solidFill>
                  <a:schemeClr val="accent4">
                    <a:lumMod val="50000"/>
                  </a:schemeClr>
                </a:solidFill>
              </a:rPr>
              <a:t>Some did not have email at all</a:t>
            </a:r>
          </a:p>
          <a:p>
            <a:pPr marL="868680" lvl="1" indent="-283464" fontAlgn="auto">
              <a:spcAft>
                <a:spcPts val="0"/>
              </a:spcAft>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dirty="0"/>
          </a:p>
        </p:txBody>
      </p:sp>
      <p:sp>
        <p:nvSpPr>
          <p:cNvPr id="5" name="Title 1"/>
          <p:cNvSpPr txBox="1">
            <a:spLocks/>
          </p:cNvSpPr>
          <p:nvPr/>
        </p:nvSpPr>
        <p:spPr>
          <a:xfrm>
            <a:off x="304800" y="0"/>
            <a:ext cx="8458200" cy="1189038"/>
          </a:xfrm>
          <a:prstGeom prst="rect">
            <a:avLst/>
          </a:prstGeom>
        </p:spPr>
        <p:txBody>
          <a:bodyPr anchor="ctr">
            <a:normAutofit fontScale="82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Riding a new “Wave” in a completely Electronic Redemptions Process</a:t>
            </a:r>
          </a:p>
        </p:txBody>
      </p:sp>
      <p:pic>
        <p:nvPicPr>
          <p:cNvPr id="4" name="Picture 3" descr="thCAUIJ5MK.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86600" y="2209800"/>
            <a:ext cx="139541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light.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34200" y="2209800"/>
            <a:ext cx="15541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thCA48P2Y6.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24600" y="5334000"/>
            <a:ext cx="105568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42" presetClass="path" presetSubtype="0" accel="50000" decel="50000" fill="hold" nodeType="withEffect">
                                  <p:stCondLst>
                                    <p:cond delay="0"/>
                                  </p:stCondLst>
                                  <p:childTnLst>
                                    <p:animMotion origin="layout" path="M 0 0  L 0 0.33302  E" pathEditMode="relative" ptsTypes="">
                                      <p:cBhvr>
                                        <p:cTn id="34" dur="2000" fill="hold"/>
                                        <p:tgtEl>
                                          <p:spTgt spid="4"/>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r="-19000"/>
          </a:stretch>
        </a:blipFill>
        <a:effectLst/>
      </p:bgPr>
    </p:bg>
    <p:spTree>
      <p:nvGrpSpPr>
        <p:cNvPr id="1" name=""/>
        <p:cNvGrpSpPr/>
        <p:nvPr/>
      </p:nvGrpSpPr>
      <p:grpSpPr>
        <a:xfrm>
          <a:off x="0" y="0"/>
          <a:ext cx="0" cy="0"/>
          <a:chOff x="0" y="0"/>
          <a:chExt cx="0" cy="0"/>
        </a:xfrm>
      </p:grpSpPr>
      <p:pic>
        <p:nvPicPr>
          <p:cNvPr id="2051" name="Picture 3" descr="C:\Users\hhigh\AppData\Local\Microsoft\Windows\Temporary Internet Files\Content.IE5\VGDEH1PG\MC900434720[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72200" y="1219200"/>
            <a:ext cx="2286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0" y="1600200"/>
            <a:ext cx="5486400" cy="5105400"/>
          </a:xfrm>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Stopped printing redemptions notices!</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Generated as PDF then attached to email</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One email to bidder with multiple bidder numbers and multiple redemptions</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Paperless, but can it get faster?</a:t>
            </a: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dirty="0"/>
          </a:p>
        </p:txBody>
      </p:sp>
      <p:sp>
        <p:nvSpPr>
          <p:cNvPr id="5" name="Title 1"/>
          <p:cNvSpPr txBox="1">
            <a:spLocks/>
          </p:cNvSpPr>
          <p:nvPr/>
        </p:nvSpPr>
        <p:spPr>
          <a:xfrm>
            <a:off x="304800" y="0"/>
            <a:ext cx="8458200" cy="1189038"/>
          </a:xfrm>
          <a:prstGeom prst="rect">
            <a:avLst/>
          </a:prstGeom>
        </p:spPr>
        <p:txBody>
          <a:bodyPr anchor="ctr">
            <a:normAutofit fontScale="82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Riding a new “Wave” in a completely Electronic Redemptions Process</a:t>
            </a:r>
            <a:endParaRPr lang="en-US"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50800" dist="38100" dir="13500000" algn="br" rotWithShape="0">
                  <a:prstClr val="black">
                    <a:alpha val="40000"/>
                  </a:prstClr>
                </a:outerShdw>
              </a:effectLst>
              <a:latin typeface="+mj-lt"/>
              <a:ea typeface="+mj-ea"/>
              <a:cs typeface="+mj-cs"/>
            </a:endParaRPr>
          </a:p>
        </p:txBody>
      </p:sp>
      <p:pic>
        <p:nvPicPr>
          <p:cNvPr id="6" name="Picture 5" descr="RDM15.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0200" y="1143000"/>
            <a:ext cx="3733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0" name="Picture 12" descr="C:\Users\hhigh\AppData\Local\Microsoft\Windows\Temporary Internet Files\Content.IE5\KEFEFDP2\MC900441455[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57600" y="5105400"/>
            <a:ext cx="19050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down)">
                                      <p:cBhvr>
                                        <p:cTn id="11" dur="580">
                                          <p:stCondLst>
                                            <p:cond delay="0"/>
                                          </p:stCondLst>
                                        </p:cTn>
                                        <p:tgtEl>
                                          <p:spTgt spid="2051"/>
                                        </p:tgtEl>
                                      </p:cBhvr>
                                    </p:animEffect>
                                    <p:anim calcmode="lin" valueType="num">
                                      <p:cBhvr>
                                        <p:cTn id="12"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1"/>
                                        </p:tgtEl>
                                      </p:cBhvr>
                                      <p:to x="100000" y="60000"/>
                                    </p:animScale>
                                    <p:animScale>
                                      <p:cBhvr>
                                        <p:cTn id="18" dur="166" decel="50000">
                                          <p:stCondLst>
                                            <p:cond delay="676"/>
                                          </p:stCondLst>
                                        </p:cTn>
                                        <p:tgtEl>
                                          <p:spTgt spid="2051"/>
                                        </p:tgtEl>
                                      </p:cBhvr>
                                      <p:to x="100000" y="100000"/>
                                    </p:animScale>
                                    <p:animScale>
                                      <p:cBhvr>
                                        <p:cTn id="19" dur="26">
                                          <p:stCondLst>
                                            <p:cond delay="1312"/>
                                          </p:stCondLst>
                                        </p:cTn>
                                        <p:tgtEl>
                                          <p:spTgt spid="2051"/>
                                        </p:tgtEl>
                                      </p:cBhvr>
                                      <p:to x="100000" y="80000"/>
                                    </p:animScale>
                                    <p:animScale>
                                      <p:cBhvr>
                                        <p:cTn id="20" dur="166" decel="50000">
                                          <p:stCondLst>
                                            <p:cond delay="1338"/>
                                          </p:stCondLst>
                                        </p:cTn>
                                        <p:tgtEl>
                                          <p:spTgt spid="2051"/>
                                        </p:tgtEl>
                                      </p:cBhvr>
                                      <p:to x="100000" y="100000"/>
                                    </p:animScale>
                                    <p:animScale>
                                      <p:cBhvr>
                                        <p:cTn id="21" dur="26">
                                          <p:stCondLst>
                                            <p:cond delay="1642"/>
                                          </p:stCondLst>
                                        </p:cTn>
                                        <p:tgtEl>
                                          <p:spTgt spid="2051"/>
                                        </p:tgtEl>
                                      </p:cBhvr>
                                      <p:to x="100000" y="90000"/>
                                    </p:animScale>
                                    <p:animScale>
                                      <p:cBhvr>
                                        <p:cTn id="22" dur="166" decel="50000">
                                          <p:stCondLst>
                                            <p:cond delay="1668"/>
                                          </p:stCondLst>
                                        </p:cTn>
                                        <p:tgtEl>
                                          <p:spTgt spid="2051"/>
                                        </p:tgtEl>
                                      </p:cBhvr>
                                      <p:to x="100000" y="100000"/>
                                    </p:animScale>
                                    <p:animScale>
                                      <p:cBhvr>
                                        <p:cTn id="23" dur="26">
                                          <p:stCondLst>
                                            <p:cond delay="1808"/>
                                          </p:stCondLst>
                                        </p:cTn>
                                        <p:tgtEl>
                                          <p:spTgt spid="2051"/>
                                        </p:tgtEl>
                                      </p:cBhvr>
                                      <p:to x="100000" y="95000"/>
                                    </p:animScale>
                                    <p:animScale>
                                      <p:cBhvr>
                                        <p:cTn id="24" dur="166" decel="50000">
                                          <p:stCondLst>
                                            <p:cond delay="1834"/>
                                          </p:stCondLst>
                                        </p:cTn>
                                        <p:tgtEl>
                                          <p:spTgt spid="2051"/>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60"/>
                                        </p:tgtEl>
                                        <p:attrNameLst>
                                          <p:attrName>style.visibility</p:attrName>
                                        </p:attrNameLst>
                                      </p:cBhvr>
                                      <p:to>
                                        <p:strVal val="visible"/>
                                      </p:to>
                                    </p:set>
                                    <p:anim calcmode="lin" valueType="num">
                                      <p:cBhvr additive="base">
                                        <p:cTn id="43" dur="500" fill="hold"/>
                                        <p:tgtEl>
                                          <p:spTgt spid="2060"/>
                                        </p:tgtEl>
                                        <p:attrNameLst>
                                          <p:attrName>ppt_x</p:attrName>
                                        </p:attrNameLst>
                                      </p:cBhvr>
                                      <p:tavLst>
                                        <p:tav tm="0">
                                          <p:val>
                                            <p:strVal val="#ppt_x"/>
                                          </p:val>
                                        </p:tav>
                                        <p:tav tm="100000">
                                          <p:val>
                                            <p:strVal val="#ppt_x"/>
                                          </p:val>
                                        </p:tav>
                                      </p:tavLst>
                                    </p:anim>
                                    <p:anim calcmode="lin" valueType="num">
                                      <p:cBhvr additive="base">
                                        <p:cTn id="44" dur="500" fill="hold"/>
                                        <p:tgtEl>
                                          <p:spTgt spid="2060"/>
                                        </p:tgtEl>
                                        <p:attrNameLst>
                                          <p:attrName>ppt_y</p:attrName>
                                        </p:attrNameLst>
                                      </p:cBhvr>
                                      <p:tavLst>
                                        <p:tav tm="0">
                                          <p:val>
                                            <p:strVal val="1+#ppt_h/2"/>
                                          </p:val>
                                        </p:tav>
                                        <p:tav tm="100000">
                                          <p:val>
                                            <p:strVal val="#ppt_y"/>
                                          </p:val>
                                        </p:tav>
                                      </p:tavLst>
                                    </p:anim>
                                  </p:childTnLst>
                                </p:cTn>
                              </p:par>
                              <p:par>
                                <p:cTn id="45" presetID="63" presetClass="path" presetSubtype="0" accel="50000" decel="50000" fill="hold" nodeType="withEffect">
                                  <p:stCondLst>
                                    <p:cond delay="0"/>
                                  </p:stCondLst>
                                  <p:childTnLst>
                                    <p:animMotion origin="layout" path="M -3.33333E-6 3.33333E-6 L 0.39167 3.33333E-6 " pathEditMode="relative" rAng="0" ptsTypes="AA">
                                      <p:cBhvr>
                                        <p:cTn id="46" dur="2000" fill="hold"/>
                                        <p:tgtEl>
                                          <p:spTgt spid="2060"/>
                                        </p:tgtEl>
                                        <p:attrNameLst>
                                          <p:attrName>ppt_x</p:attrName>
                                          <p:attrName>ppt_y</p:attrName>
                                        </p:attrNameLst>
                                      </p:cBhvr>
                                      <p:rCtr x="19600" y="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9000" r="-2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708525"/>
          </a:xfrm>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What can our programs do for us?</a:t>
            </a: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Tax Software helped improve our process</a:t>
            </a:r>
          </a:p>
          <a:p>
            <a:pPr marL="868680" lvl="1" indent="-283464" fontAlgn="auto">
              <a:spcAft>
                <a:spcPts val="0"/>
              </a:spcAft>
              <a:buFont typeface="Wingdings 2"/>
              <a:buChar char=""/>
              <a:defRPr/>
            </a:pPr>
            <a:r>
              <a:rPr lang="en-US" b="1" dirty="0" smtClean="0">
                <a:solidFill>
                  <a:schemeClr val="accent4">
                    <a:lumMod val="50000"/>
                  </a:schemeClr>
                </a:solidFill>
              </a:rPr>
              <a:t>Added features</a:t>
            </a: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Ability to email from within program</a:t>
            </a:r>
          </a:p>
          <a:p>
            <a:pPr marL="868680" lvl="1" indent="-283464" fontAlgn="auto">
              <a:spcAft>
                <a:spcPts val="0"/>
              </a:spcAft>
              <a:buFont typeface="Wingdings 2"/>
              <a:buChar char=""/>
              <a:defRPr/>
            </a:pPr>
            <a:r>
              <a:rPr lang="en-US" b="1" dirty="0" smtClean="0">
                <a:solidFill>
                  <a:schemeClr val="accent4">
                    <a:lumMod val="50000"/>
                  </a:schemeClr>
                </a:solidFill>
              </a:rPr>
              <a:t>Pro – automated process</a:t>
            </a:r>
          </a:p>
          <a:p>
            <a:pPr marL="868680" lvl="1" indent="-283464" fontAlgn="auto">
              <a:spcAft>
                <a:spcPts val="0"/>
              </a:spcAft>
              <a:buFont typeface="Wingdings 2"/>
              <a:buChar char=""/>
              <a:defRPr/>
            </a:pPr>
            <a:r>
              <a:rPr lang="en-US" b="1" dirty="0" smtClean="0">
                <a:solidFill>
                  <a:schemeClr val="accent4">
                    <a:lumMod val="50000"/>
                  </a:schemeClr>
                </a:solidFill>
              </a:rPr>
              <a:t>Con – bidder receives multiple emails</a:t>
            </a: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Finance program ACH</a:t>
            </a:r>
          </a:p>
          <a:p>
            <a:pPr marL="868680" lvl="1" indent="-283464" fontAlgn="auto">
              <a:spcAft>
                <a:spcPts val="0"/>
              </a:spcAft>
              <a:buFont typeface="Wingdings 2"/>
              <a:buChar char=""/>
              <a:defRPr/>
            </a:pPr>
            <a:r>
              <a:rPr lang="en-US" b="1" dirty="0" smtClean="0">
                <a:solidFill>
                  <a:schemeClr val="accent4">
                    <a:lumMod val="50000"/>
                  </a:schemeClr>
                </a:solidFill>
              </a:rPr>
              <a:t>Upload payables from tax program</a:t>
            </a:r>
          </a:p>
          <a:p>
            <a:pPr marL="868680" lvl="1" indent="-283464" fontAlgn="auto">
              <a:spcAft>
                <a:spcPts val="0"/>
              </a:spcAft>
              <a:buFont typeface="Wingdings 2"/>
              <a:buChar char=""/>
              <a:defRPr/>
            </a:pPr>
            <a:r>
              <a:rPr lang="en-US" b="1" dirty="0" smtClean="0">
                <a:solidFill>
                  <a:schemeClr val="accent4">
                    <a:lumMod val="50000"/>
                  </a:schemeClr>
                </a:solidFill>
              </a:rPr>
              <a:t>Better but will be improved – new Finance program and </a:t>
            </a:r>
            <a:r>
              <a:rPr lang="en-US" b="1" dirty="0" err="1" smtClean="0">
                <a:solidFill>
                  <a:schemeClr val="accent4">
                    <a:lumMod val="50000"/>
                  </a:schemeClr>
                </a:solidFill>
              </a:rPr>
              <a:t>TaxSys</a:t>
            </a:r>
            <a:r>
              <a:rPr lang="en-US" b="1" dirty="0" smtClean="0">
                <a:solidFill>
                  <a:schemeClr val="accent4">
                    <a:lumMod val="50000"/>
                  </a:schemeClr>
                </a:solidFill>
              </a:rPr>
              <a:t> changes</a:t>
            </a: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Workflow and Data Capture programs</a:t>
            </a:r>
          </a:p>
          <a:p>
            <a:pPr marL="1134427" lvl="2" indent="-411480" fontAlgn="auto">
              <a:spcAft>
                <a:spcPts val="0"/>
              </a:spcAft>
              <a:buClr>
                <a:schemeClr val="tx1">
                  <a:shade val="95000"/>
                </a:schemeClr>
              </a:buClr>
              <a:buNone/>
              <a:defRPr/>
            </a:pPr>
            <a:r>
              <a:rPr lang="en-US" b="1" dirty="0" smtClean="0">
                <a:solidFill>
                  <a:schemeClr val="accent4">
                    <a:lumMod val="50000"/>
                  </a:schemeClr>
                </a:solidFill>
              </a:rPr>
              <a:t>	No manual filing</a:t>
            </a:r>
          </a:p>
          <a:p>
            <a:pPr marL="1134427" lvl="2" indent="-411480" fontAlgn="auto">
              <a:spcAft>
                <a:spcPts val="0"/>
              </a:spcAft>
              <a:buClr>
                <a:schemeClr val="tx1">
                  <a:shade val="95000"/>
                </a:schemeClr>
              </a:buClr>
              <a:buNone/>
              <a:defRPr/>
            </a:pPr>
            <a:r>
              <a:rPr lang="en-US" b="1" dirty="0" smtClean="0">
                <a:solidFill>
                  <a:schemeClr val="accent4">
                    <a:lumMod val="50000"/>
                  </a:schemeClr>
                </a:solidFill>
              </a:rPr>
              <a:t>	Effortless Payables process</a:t>
            </a:r>
          </a:p>
          <a:p>
            <a:pPr marL="869315" lvl="1"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dirty="0"/>
          </a:p>
        </p:txBody>
      </p:sp>
      <p:sp>
        <p:nvSpPr>
          <p:cNvPr id="5" name="Title 1"/>
          <p:cNvSpPr txBox="1">
            <a:spLocks/>
          </p:cNvSpPr>
          <p:nvPr/>
        </p:nvSpPr>
        <p:spPr>
          <a:xfrm>
            <a:off x="304800" y="0"/>
            <a:ext cx="8458200" cy="1189038"/>
          </a:xfrm>
          <a:prstGeom prst="rect">
            <a:avLst/>
          </a:prstGeom>
        </p:spPr>
        <p:txBody>
          <a:bodyPr anchor="ctr">
            <a:normAutofit fontScale="82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Riding a new “Wave” in a completely Electronic Redemptions Process</a:t>
            </a:r>
          </a:p>
        </p:txBody>
      </p:sp>
      <p:pic>
        <p:nvPicPr>
          <p:cNvPr id="6" name="Picture 5" descr="rdm2.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1066800"/>
            <a:ext cx="81534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RDM16.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5800" y="1447800"/>
            <a:ext cx="8001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RDM17.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6863" y="2362200"/>
            <a:ext cx="8847137" cy="305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
          <p:cNvSpPr/>
          <p:nvPr/>
        </p:nvSpPr>
        <p:spPr>
          <a:xfrm>
            <a:off x="4191000" y="4038600"/>
            <a:ext cx="14478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xit" presetSubtype="4" fill="hold" nodeType="with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7"/>
                                        </p:tgtEl>
                                        <p:attrNameLst>
                                          <p:attrName>ppt_x</p:attrName>
                                        </p:attrNameLst>
                                      </p:cBhvr>
                                      <p:tavLst>
                                        <p:tav tm="0">
                                          <p:val>
                                            <p:strVal val="ppt_x"/>
                                          </p:val>
                                        </p:tav>
                                        <p:tav tm="100000">
                                          <p:val>
                                            <p:strVal val="ppt_x"/>
                                          </p:val>
                                        </p:tav>
                                      </p:tavLst>
                                    </p:anim>
                                    <p:anim calcmode="lin" valueType="num">
                                      <p:cBhvr additive="base">
                                        <p:cTn id="42" dur="500"/>
                                        <p:tgtEl>
                                          <p:spTgt spid="7"/>
                                        </p:tgtEl>
                                        <p:attrNameLst>
                                          <p:attrName>ppt_y</p:attrName>
                                        </p:attrNameLst>
                                      </p:cBhvr>
                                      <p:tavLst>
                                        <p:tav tm="0">
                                          <p:val>
                                            <p:strVal val="ppt_y"/>
                                          </p:val>
                                        </p:tav>
                                        <p:tav tm="100000">
                                          <p:val>
                                            <p:strVal val="1+ppt_h/2"/>
                                          </p:val>
                                        </p:tav>
                                      </p:tavLst>
                                    </p:anim>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childTnLst>
                          </p:cTn>
                        </p:par>
                        <p:par>
                          <p:cTn id="47" fill="hold" nodeType="afterGroup">
                            <p:stCondLst>
                              <p:cond delay="500"/>
                            </p:stCondLst>
                            <p:childTnLst>
                              <p:par>
                                <p:cTn id="48" presetID="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additive="base">
                                        <p:cTn id="5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8" presetID="2" presetClass="exit" presetSubtype="4" fill="hold" nodeType="withEffect">
                                  <p:stCondLst>
                                    <p:cond delay="0"/>
                                  </p:stCondLst>
                                  <p:childTnLst>
                                    <p:anim calcmode="lin" valueType="num">
                                      <p:cBhvr additive="base">
                                        <p:cTn id="59" dur="500"/>
                                        <p:tgtEl>
                                          <p:spTgt spid="8"/>
                                        </p:tgtEl>
                                        <p:attrNameLst>
                                          <p:attrName>ppt_x</p:attrName>
                                        </p:attrNameLst>
                                      </p:cBhvr>
                                      <p:tavLst>
                                        <p:tav tm="0">
                                          <p:val>
                                            <p:strVal val="ppt_x"/>
                                          </p:val>
                                        </p:tav>
                                        <p:tav tm="100000">
                                          <p:val>
                                            <p:strVal val="ppt_x"/>
                                          </p:val>
                                        </p:tav>
                                      </p:tavLst>
                                    </p:anim>
                                    <p:anim calcmode="lin" valueType="num">
                                      <p:cBhvr additive="base">
                                        <p:cTn id="60" dur="500"/>
                                        <p:tgtEl>
                                          <p:spTgt spid="8"/>
                                        </p:tgtEl>
                                        <p:attrNameLst>
                                          <p:attrName>ppt_y</p:attrName>
                                        </p:attrNameLst>
                                      </p:cBhvr>
                                      <p:tavLst>
                                        <p:tav tm="0">
                                          <p:val>
                                            <p:strVal val="ppt_y"/>
                                          </p:val>
                                        </p:tav>
                                        <p:tav tm="100000">
                                          <p:val>
                                            <p:strVal val="1+ppt_h/2"/>
                                          </p:val>
                                        </p:tav>
                                      </p:tavLst>
                                    </p:anim>
                                    <p:set>
                                      <p:cBhvr>
                                        <p:cTn id="61" dur="1" fill="hold">
                                          <p:stCondLst>
                                            <p:cond delay="499"/>
                                          </p:stCondLst>
                                        </p:cTn>
                                        <p:tgtEl>
                                          <p:spTgt spid="8"/>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additive="base">
                                        <p:cTn id="6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 calcmode="lin" valueType="num">
                                      <p:cBhvr additive="base">
                                        <p:cTn id="7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7" end="7"/>
                                            </p:txEl>
                                          </p:spTgt>
                                        </p:tgtEl>
                                        <p:attrNameLst>
                                          <p:attrName>style.visibility</p:attrName>
                                        </p:attrNameLst>
                                      </p:cBhvr>
                                      <p:to>
                                        <p:strVal val="visible"/>
                                      </p:to>
                                    </p:set>
                                    <p:anim calcmode="lin" valueType="num">
                                      <p:cBhvr additive="base">
                                        <p:cTn id="7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calcmode="lin" valueType="num">
                                      <p:cBhvr additive="base">
                                        <p:cTn id="8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additive="base">
                                        <p:cTn id="8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
                                            <p:txEl>
                                              <p:pRg st="10" end="10"/>
                                            </p:txEl>
                                          </p:spTgt>
                                        </p:tgtEl>
                                        <p:attrNameLst>
                                          <p:attrName>style.visibility</p:attrName>
                                        </p:attrNameLst>
                                      </p:cBhvr>
                                      <p:to>
                                        <p:strVal val="visible"/>
                                      </p:to>
                                    </p:set>
                                    <p:anim calcmode="lin" valueType="num">
                                      <p:cBhvr additive="base">
                                        <p:cTn id="9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3">
                                            <p:txEl>
                                              <p:pRg st="11" end="11"/>
                                            </p:txEl>
                                          </p:spTgt>
                                        </p:tgtEl>
                                        <p:attrNameLst>
                                          <p:attrName>style.visibility</p:attrName>
                                        </p:attrNameLst>
                                      </p:cBhvr>
                                      <p:to>
                                        <p:strVal val="visible"/>
                                      </p:to>
                                    </p:set>
                                    <p:anim calcmode="lin" valueType="num">
                                      <p:cBhvr additive="base">
                                        <p:cTn id="9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Benefits:</a:t>
            </a:r>
          </a:p>
          <a:p>
            <a:pPr marL="868680" lvl="1" indent="-283464" fontAlgn="auto">
              <a:spcAft>
                <a:spcPts val="0"/>
              </a:spcAft>
              <a:buFont typeface="Wingdings 2"/>
              <a:buChar char=""/>
              <a:defRPr/>
            </a:pPr>
            <a:r>
              <a:rPr lang="en-US" b="1" dirty="0" smtClean="0">
                <a:solidFill>
                  <a:schemeClr val="accent4">
                    <a:lumMod val="50000"/>
                  </a:schemeClr>
                </a:solidFill>
              </a:rPr>
              <a:t>Cost savings – postage, paper, ink, office supplies, and employee time</a:t>
            </a:r>
          </a:p>
          <a:p>
            <a:pPr marL="868680" lvl="1" indent="-283464" fontAlgn="auto">
              <a:spcAft>
                <a:spcPts val="0"/>
              </a:spcAft>
              <a:buFont typeface="Wingdings 2"/>
              <a:buChar char=""/>
              <a:defRPr/>
            </a:pPr>
            <a:r>
              <a:rPr lang="en-US" b="1" dirty="0" smtClean="0">
                <a:solidFill>
                  <a:schemeClr val="accent4">
                    <a:lumMod val="50000"/>
                  </a:schemeClr>
                </a:solidFill>
              </a:rPr>
              <a:t>Time savings – Shrinking departments, reallocate resources</a:t>
            </a:r>
          </a:p>
          <a:p>
            <a:pPr marL="868680" lvl="1" indent="-283464" fontAlgn="auto">
              <a:spcAft>
                <a:spcPts val="0"/>
              </a:spcAft>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Certificate Bidder satisfied </a:t>
            </a:r>
            <a:endParaRPr lang="en-US" b="1" dirty="0">
              <a:solidFill>
                <a:schemeClr val="accent4">
                  <a:lumMod val="50000"/>
                </a:schemeClr>
              </a:solidFill>
            </a:endParaRPr>
          </a:p>
          <a:p>
            <a:pPr marL="869315" lvl="1"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Continues to purchase certificates</a:t>
            </a:r>
          </a:p>
          <a:p>
            <a:pPr marL="869315" lvl="1"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Survey Feedback</a:t>
            </a:r>
          </a:p>
          <a:p>
            <a:pPr marL="869315" lvl="1"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None/>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r>
              <a:rPr lang="en-US" b="1" dirty="0" smtClean="0">
                <a:solidFill>
                  <a:schemeClr val="accent4">
                    <a:lumMod val="50000"/>
                  </a:schemeClr>
                </a:solidFill>
              </a:rPr>
              <a:t>Easy access to information in a paperless environment </a:t>
            </a:r>
          </a:p>
          <a:p>
            <a:pPr marL="548640" indent="-411480" fontAlgn="auto">
              <a:spcAft>
                <a:spcPts val="0"/>
              </a:spcAft>
              <a:buClr>
                <a:schemeClr val="tx1">
                  <a:shade val="95000"/>
                </a:schemeClr>
              </a:buClr>
              <a:buFont typeface="Wingdings 2"/>
              <a:buNone/>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a:p>
            <a:pPr marL="548640" indent="-411480" fontAlgn="auto">
              <a:spcAft>
                <a:spcPts val="0"/>
              </a:spcAft>
              <a:buClr>
                <a:schemeClr val="tx1">
                  <a:shade val="95000"/>
                </a:schemeClr>
              </a:buClr>
              <a:buFont typeface="Wingdings 2"/>
              <a:buChar char=""/>
              <a:defRPr/>
            </a:pPr>
            <a:endParaRPr lang="en-US" b="1" dirty="0" smtClean="0">
              <a:solidFill>
                <a:schemeClr val="accent4">
                  <a:lumMod val="50000"/>
                </a:schemeClr>
              </a:solidFill>
            </a:endParaRPr>
          </a:p>
        </p:txBody>
      </p:sp>
      <p:sp>
        <p:nvSpPr>
          <p:cNvPr id="4" name="Title 1"/>
          <p:cNvSpPr txBox="1">
            <a:spLocks/>
          </p:cNvSpPr>
          <p:nvPr/>
        </p:nvSpPr>
        <p:spPr>
          <a:xfrm>
            <a:off x="304800" y="0"/>
            <a:ext cx="8458200" cy="1189038"/>
          </a:xfrm>
          <a:prstGeom prst="rect">
            <a:avLst/>
          </a:prstGeom>
        </p:spPr>
        <p:txBody>
          <a:bodyPr anchor="ctr">
            <a:normAutofit fontScale="82500" lnSpcReduction="10000"/>
            <a:scene3d>
              <a:camera prst="orthographicFront"/>
              <a:lightRig rig="soft" dir="t">
                <a:rot lat="0" lon="0" rev="16800000"/>
              </a:lightRig>
            </a:scene3d>
            <a:sp3d extrusionH="57150" prstMaterial="softEdge">
              <a:bevelT w="127000" h="38100"/>
            </a:sp3d>
          </a:bodyPr>
          <a:lstStyle/>
          <a:p>
            <a:pPr algn="ctr" fontAlgn="auto">
              <a:spcAft>
                <a:spcPts val="0"/>
              </a:spcAft>
              <a:defRPr/>
            </a:pPr>
            <a:r>
              <a:rPr lang="en-US" sz="4100" b="1" dirty="0">
                <a:ln w="6350">
                  <a:noFill/>
                </a:ln>
                <a:solidFill>
                  <a:schemeClr val="accent5">
                    <a:lumMod val="50000"/>
                  </a:schemeClr>
                </a:solidFill>
                <a:effectLst>
                  <a:outerShdw blurRad="50800" dist="38100" dir="13500000" algn="br" rotWithShape="0">
                    <a:prstClr val="black">
                      <a:alpha val="40000"/>
                    </a:prstClr>
                  </a:outerShdw>
                </a:effectLst>
                <a:latin typeface="+mj-lt"/>
                <a:ea typeface="+mj-ea"/>
                <a:cs typeface="+mj-cs"/>
              </a:rPr>
              <a:t>Riding a new “Wave” in a completely Electronic Redemptions Process</a:t>
            </a:r>
          </a:p>
        </p:txBody>
      </p:sp>
      <p:pic>
        <p:nvPicPr>
          <p:cNvPr id="30724" name="Picture 4" descr="survey"/>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861" y="43132"/>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24"/>
                                        </p:tgtEl>
                                        <p:attrNameLst>
                                          <p:attrName>style.visibility</p:attrName>
                                        </p:attrNameLst>
                                      </p:cBhvr>
                                      <p:to>
                                        <p:strVal val="visible"/>
                                      </p:to>
                                    </p:set>
                                    <p:anim calcmode="lin" valueType="num">
                                      <p:cBhvr additive="base">
                                        <p:cTn id="39" dur="500" fill="hold"/>
                                        <p:tgtEl>
                                          <p:spTgt spid="30724"/>
                                        </p:tgtEl>
                                        <p:attrNameLst>
                                          <p:attrName>ppt_x</p:attrName>
                                        </p:attrNameLst>
                                      </p:cBhvr>
                                      <p:tavLst>
                                        <p:tav tm="0">
                                          <p:val>
                                            <p:strVal val="#ppt_x"/>
                                          </p:val>
                                        </p:tav>
                                        <p:tav tm="100000">
                                          <p:val>
                                            <p:strVal val="#ppt_x"/>
                                          </p:val>
                                        </p:tav>
                                      </p:tavLst>
                                    </p:anim>
                                    <p:anim calcmode="lin" valueType="num">
                                      <p:cBhvr additive="base">
                                        <p:cTn id="40"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0724"/>
                                        </p:tgtEl>
                                      </p:cBhvr>
                                    </p:animEffect>
                                    <p:set>
                                      <p:cBhvr>
                                        <p:cTn id="45" dur="1" fill="hold">
                                          <p:stCondLst>
                                            <p:cond delay="499"/>
                                          </p:stCondLst>
                                        </p:cTn>
                                        <p:tgtEl>
                                          <p:spTgt spid="307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4779</TotalTime>
  <Words>799</Words>
  <Application>Microsoft Office PowerPoint</Application>
  <PresentationFormat>On-screen Show (4:3)</PresentationFormat>
  <Paragraphs>189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Electronic Redemptions Processing</vt:lpstr>
      <vt:lpstr>overview</vt:lpstr>
      <vt:lpstr>“Old School” Redemptions Process</vt:lpstr>
      <vt:lpstr>“Waves of Changes” in Redemptions Processing</vt:lpstr>
      <vt:lpstr>Slide 5</vt:lpstr>
      <vt:lpstr>Slide 6</vt:lpstr>
      <vt:lpstr>Slide 7</vt:lpstr>
      <vt:lpstr>Slide 8</vt:lpstr>
      <vt:lpstr>Slide 9</vt:lpstr>
      <vt:lpstr>Slide 10</vt:lpstr>
      <vt:lpstr>Slide 11</vt:lpstr>
      <vt:lpstr>Slide 12</vt:lpstr>
      <vt:lpstr>Slide 13</vt:lpstr>
      <vt:lpstr>Slide 14</vt:lpstr>
      <vt:lpstr>Slide 15</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ProfileUser</dc:creator>
  <cp:lastModifiedBy>ProfileUser</cp:lastModifiedBy>
  <cp:revision>303</cp:revision>
  <dcterms:created xsi:type="dcterms:W3CDTF">2012-08-27T19:01:28Z</dcterms:created>
  <dcterms:modified xsi:type="dcterms:W3CDTF">2012-09-12T19:49:54Z</dcterms:modified>
</cp:coreProperties>
</file>